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9"/>
  </p:notesMasterIdLst>
  <p:sldIdLst>
    <p:sldId id="290" r:id="rId2"/>
    <p:sldId id="263" r:id="rId3"/>
    <p:sldId id="283" r:id="rId4"/>
    <p:sldId id="286" r:id="rId5"/>
    <p:sldId id="284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89" r:id="rId16"/>
    <p:sldId id="257" r:id="rId17"/>
    <p:sldId id="287" r:id="rId18"/>
    <p:sldId id="288" r:id="rId19"/>
    <p:sldId id="258" r:id="rId20"/>
    <p:sldId id="285" r:id="rId21"/>
    <p:sldId id="259" r:id="rId22"/>
    <p:sldId id="274" r:id="rId23"/>
    <p:sldId id="297" r:id="rId24"/>
    <p:sldId id="293" r:id="rId25"/>
    <p:sldId id="294" r:id="rId26"/>
    <p:sldId id="295" r:id="rId27"/>
    <p:sldId id="296" r:id="rId28"/>
    <p:sldId id="292" r:id="rId29"/>
    <p:sldId id="275" r:id="rId30"/>
    <p:sldId id="276" r:id="rId31"/>
    <p:sldId id="262" r:id="rId32"/>
    <p:sldId id="279" r:id="rId33"/>
    <p:sldId id="280" r:id="rId34"/>
    <p:sldId id="281" r:id="rId35"/>
    <p:sldId id="282" r:id="rId36"/>
    <p:sldId id="261" r:id="rId37"/>
    <p:sldId id="29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87" autoAdjust="0"/>
  </p:normalViewPr>
  <p:slideViewPr>
    <p:cSldViewPr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CC22D-94CB-45DF-80E9-D978F8D738F8}" type="datetimeFigureOut">
              <a:rPr lang="en-US" smtClean="0"/>
              <a:pPr/>
              <a:t>18-Oct-13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4A9B0-E803-4978-8E30-99FCB15205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491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4A9B0-E803-4978-8E30-99FCB15205E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02631-B9AE-44B6-A6BA-6E267B1310F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AC06-D0D7-4AA6-825D-9A403947CA74}" type="datetimeFigureOut">
              <a:rPr lang="en-US" smtClean="0"/>
              <a:pPr/>
              <a:t>18-Oct-13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D2CA-DF37-4A30-A7DC-996E8BE78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AC06-D0D7-4AA6-825D-9A403947CA74}" type="datetimeFigureOut">
              <a:rPr lang="en-US" smtClean="0"/>
              <a:pPr/>
              <a:t>18-Oct-13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D2CA-DF37-4A30-A7DC-996E8BE78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AC06-D0D7-4AA6-825D-9A403947CA74}" type="datetimeFigureOut">
              <a:rPr lang="en-US" smtClean="0"/>
              <a:pPr/>
              <a:t>18-Oct-13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D2CA-DF37-4A30-A7DC-996E8BE78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AC06-D0D7-4AA6-825D-9A403947CA74}" type="datetimeFigureOut">
              <a:rPr lang="en-US" smtClean="0"/>
              <a:pPr/>
              <a:t>18-Oct-13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D2CA-DF37-4A30-A7DC-996E8BE78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AC06-D0D7-4AA6-825D-9A403947CA74}" type="datetimeFigureOut">
              <a:rPr lang="en-US" smtClean="0"/>
              <a:pPr/>
              <a:t>18-Oct-13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D2CA-DF37-4A30-A7DC-996E8BE78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AC06-D0D7-4AA6-825D-9A403947CA74}" type="datetimeFigureOut">
              <a:rPr lang="en-US" smtClean="0"/>
              <a:pPr/>
              <a:t>18-Oct-13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D2CA-DF37-4A30-A7DC-996E8BE78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AC06-D0D7-4AA6-825D-9A403947CA74}" type="datetimeFigureOut">
              <a:rPr lang="en-US" smtClean="0"/>
              <a:pPr/>
              <a:t>18-Oct-13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D2CA-DF37-4A30-A7DC-996E8BE78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AC06-D0D7-4AA6-825D-9A403947CA74}" type="datetimeFigureOut">
              <a:rPr lang="en-US" smtClean="0"/>
              <a:pPr/>
              <a:t>18-Oct-13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E9D2CA-DF37-4A30-A7DC-996E8BE788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AC06-D0D7-4AA6-825D-9A403947CA74}" type="datetimeFigureOut">
              <a:rPr lang="en-US" smtClean="0"/>
              <a:pPr/>
              <a:t>18-Oct-13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D2CA-DF37-4A30-A7DC-996E8BE78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AC06-D0D7-4AA6-825D-9A403947CA74}" type="datetimeFigureOut">
              <a:rPr lang="en-US" smtClean="0"/>
              <a:pPr/>
              <a:t>18-Oct-13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AE9D2CA-DF37-4A30-A7DC-996E8BE78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6F2AC06-D0D7-4AA6-825D-9A403947CA74}" type="datetimeFigureOut">
              <a:rPr lang="en-US" smtClean="0"/>
              <a:pPr/>
              <a:t>18-Oct-13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D2CA-DF37-4A30-A7DC-996E8BE78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6F2AC06-D0D7-4AA6-825D-9A403947CA74}" type="datetimeFigureOut">
              <a:rPr lang="en-US" smtClean="0"/>
              <a:pPr/>
              <a:t>18-Oct-13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AE9D2CA-DF37-4A30-A7DC-996E8BE78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8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165033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64225"/>
            <a:ext cx="6019800" cy="4170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ectangle 9"/>
          <p:cNvSpPr/>
          <p:nvPr/>
        </p:nvSpPr>
        <p:spPr>
          <a:xfrm>
            <a:off x="140481" y="5325070"/>
            <a:ext cx="8853256" cy="8771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1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http</a:t>
            </a:r>
            <a:r>
              <a:rPr lang="en-US" sz="51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://great-hdn.weebly.com</a:t>
            </a:r>
            <a:endParaRPr lang="en-US" sz="51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93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9033" y="1905000"/>
            <a:ext cx="7372147" cy="40626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SAYA TANYA?</a:t>
            </a:r>
          </a:p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ANDA</a:t>
            </a:r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JAWAB</a:t>
            </a:r>
          </a:p>
          <a:p>
            <a:pPr algn="ctr"/>
            <a:r>
              <a:rPr lang="en-US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DALAM </a:t>
            </a:r>
            <a:r>
              <a:rPr lang="en-US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HATI</a:t>
            </a:r>
            <a:endParaRPr lang="en-US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6" descr="829747-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936" y="5133790"/>
            <a:ext cx="2622645" cy="1114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a321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682" y="3349776"/>
            <a:ext cx="2622645" cy="1236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571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250" y="1309247"/>
            <a:ext cx="2590800" cy="1433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90736" y="6257925"/>
            <a:ext cx="426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9pPr>
          </a:lstStyle>
          <a:p>
            <a:pPr eaLnBrk="1" hangingPunct="1"/>
            <a:r>
              <a:rPr lang="en-US" sz="18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en-US" sz="18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Tiada Duit </a:t>
            </a:r>
            <a:r>
              <a:rPr lang="en-US" sz="18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sz="18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Tiada Masa</a:t>
            </a:r>
            <a:endParaRPr lang="en-US" sz="18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7736" y="1309247"/>
            <a:ext cx="6233864" cy="5015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748336" y="6260068"/>
            <a:ext cx="434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9pPr>
          </a:lstStyle>
          <a:p>
            <a:pPr eaLnBrk="1" hangingPunct="1"/>
            <a:r>
              <a:rPr lang="en-US" sz="18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BANYAK </a:t>
            </a:r>
            <a:r>
              <a:rPr lang="en-US" sz="18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$$$$$ </a:t>
            </a:r>
            <a:r>
              <a:rPr lang="en-US" sz="18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BANYAK MASA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36773" y="4583668"/>
            <a:ext cx="3219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9pPr>
          </a:lstStyle>
          <a:p>
            <a:pPr eaLnBrk="1" hangingPunct="1"/>
            <a:r>
              <a:rPr lang="en-US" sz="18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en-US" sz="18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 Masa Tapi Tiada Duit</a:t>
            </a:r>
            <a:endParaRPr lang="en-US" sz="18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00972" y="2743200"/>
            <a:ext cx="3164200" cy="36933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9pPr>
          </a:lstStyle>
          <a:p>
            <a:pPr eaLnBrk="1" hangingPunct="1"/>
            <a:r>
              <a:rPr lang="en-US" sz="18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1)Ada Duit Tapi Tiada Masa</a:t>
            </a:r>
            <a:endParaRPr lang="en-US" sz="18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logo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868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776948"/>
            <a:ext cx="8001000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8000" b="1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 Apakah Cara Untuk</a:t>
            </a:r>
          </a:p>
          <a:p>
            <a:pPr algn="ctr">
              <a:defRPr/>
            </a:pPr>
            <a:r>
              <a:rPr lang="en-US" sz="8000" b="1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Mencapai </a:t>
            </a:r>
          </a:p>
          <a:p>
            <a:pPr algn="ctr">
              <a:defRPr/>
            </a:pPr>
            <a:r>
              <a:rPr lang="en-US" sz="8000" b="1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okila" pitchFamily="34" charset="0"/>
                <a:cs typeface="Kokila" pitchFamily="34" charset="0"/>
              </a:rPr>
              <a:t>Impian Anda…?</a:t>
            </a:r>
            <a:endParaRPr lang="en-US" sz="8000" b="1" spc="150" dirty="0">
              <a:ln w="11430"/>
              <a:solidFill>
                <a:srgbClr val="F8F8F8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Kokila" pitchFamily="34" charset="0"/>
              <a:cs typeface="Kokila" pitchFamily="34" charset="0"/>
            </a:endParaRPr>
          </a:p>
        </p:txBody>
      </p:sp>
      <p:pic>
        <p:nvPicPr>
          <p:cNvPr id="4" name="Picture 3" descr="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146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1000" y="1447799"/>
            <a:ext cx="8305800" cy="5181601"/>
            <a:chOff x="3331" y="1230"/>
            <a:chExt cx="2057" cy="2592"/>
          </a:xfrm>
        </p:grpSpPr>
        <p:pic>
          <p:nvPicPr>
            <p:cNvPr id="4" name="Picture 8" descr="03016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1" y="1230"/>
              <a:ext cx="2057" cy="2592"/>
            </a:xfrm>
            <a:prstGeom prst="rect">
              <a:avLst/>
            </a:prstGeom>
            <a:noFill/>
            <a:ln w="57150" cmpd="thickThin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384" y="3160"/>
              <a:ext cx="1937" cy="586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Cooper Black" pitchFamily="18" charset="0"/>
                </a:rPr>
                <a:t>HD Network </a:t>
              </a:r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Cooper Black" pitchFamily="18" charset="0"/>
                </a:rPr>
                <a:t>k</a:t>
              </a:r>
              <a:r>
                <a:rPr lang="en-US" sz="24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Cooper Black" pitchFamily="18" charset="0"/>
                </a:rPr>
                <a:t>awasan </a:t>
              </a:r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Cooper Black" pitchFamily="18" charset="0"/>
                </a:rPr>
                <a:t>tidak terbatas</a:t>
              </a:r>
            </a:p>
            <a:p>
              <a:pPr algn="ctr"/>
              <a:r>
                <a:rPr lang="en-US" sz="24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Cooper Black" pitchFamily="18" charset="0"/>
                </a:rPr>
                <a:t>- di </a:t>
              </a:r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Cooper Black" pitchFamily="18" charset="0"/>
                </a:rPr>
                <a:t>mana2 </a:t>
              </a:r>
              <a:r>
                <a:rPr lang="en-US" sz="24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Cooper Black" pitchFamily="18" charset="0"/>
                </a:rPr>
                <a:t>sahaja!</a:t>
              </a:r>
              <a:endPara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oper Black" pitchFamily="18" charset="0"/>
              </a:endParaRPr>
            </a:p>
          </p:txBody>
        </p:sp>
      </p:grp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22228"/>
            <a:ext cx="3352800" cy="70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00043"/>
            <a:ext cx="6553200" cy="89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ogo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136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00069839-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677"/>
          <a:stretch>
            <a:fillRect/>
          </a:stretch>
        </p:blipFill>
        <p:spPr bwMode="auto">
          <a:xfrm>
            <a:off x="-410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Rot="1" noChangeArrowheads="1"/>
          </p:cNvSpPr>
          <p:nvPr/>
        </p:nvSpPr>
        <p:spPr>
          <a:xfrm>
            <a:off x="1699731" y="1513681"/>
            <a:ext cx="3890962" cy="7778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5400000" scaled="1"/>
          </a:gradFill>
          <a:ln w="57150">
            <a:solidFill>
              <a:srgbClr val="000000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Elephant" pitchFamily="18" charset="0"/>
                <a:ea typeface="+mj-ea"/>
                <a:cs typeface="+mj-cs"/>
              </a:rPr>
              <a:t>   PERNIAGAAN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941647" y="3124200"/>
            <a:ext cx="166571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2800" dirty="0">
                <a:solidFill>
                  <a:srgbClr val="0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itchFamily="18" charset="0"/>
                <a:ea typeface="PMingLiU" pitchFamily="18" charset="-120"/>
              </a:rPr>
              <a:t>MODAL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957772" y="3124200"/>
            <a:ext cx="1856598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2800" dirty="0">
                <a:solidFill>
                  <a:srgbClr val="0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itchFamily="18" charset="0"/>
                <a:ea typeface="PMingLiU" pitchFamily="18" charset="-120"/>
              </a:rPr>
              <a:t>UNTUNG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941647" y="3916363"/>
            <a:ext cx="1563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2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odoni MT Black" pitchFamily="18" charset="0"/>
                <a:ea typeface="PMingLiU" pitchFamily="18" charset="-120"/>
              </a:rPr>
              <a:t>BESAR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941647" y="4348163"/>
            <a:ext cx="1563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2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odoni MT Black" pitchFamily="18" charset="0"/>
                <a:ea typeface="PMingLiU" pitchFamily="18" charset="-120"/>
              </a:rPr>
              <a:t>BESAR</a:t>
            </a: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6546609" y="4146550"/>
            <a:ext cx="43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6545022" y="4643438"/>
            <a:ext cx="43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080009" y="3916363"/>
            <a:ext cx="1563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2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odoni MT Black" pitchFamily="18" charset="0"/>
                <a:ea typeface="PMingLiU" pitchFamily="18" charset="-120"/>
              </a:rPr>
              <a:t>BESAR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7080009" y="4348163"/>
            <a:ext cx="10510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2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odoni MT Black" pitchFamily="18" charset="0"/>
                <a:ea typeface="PMingLiU" pitchFamily="18" charset="-120"/>
              </a:rPr>
              <a:t>kecil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941647" y="4800600"/>
            <a:ext cx="10510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2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odoni MT Black" pitchFamily="18" charset="0"/>
                <a:ea typeface="PMingLiU" pitchFamily="18" charset="-120"/>
              </a:rPr>
              <a:t>kecil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941647" y="5344180"/>
            <a:ext cx="10510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2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odoni MT Black" pitchFamily="18" charset="0"/>
                <a:ea typeface="PMingLiU" pitchFamily="18" charset="-120"/>
              </a:rPr>
              <a:t>kecil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7089534" y="4857750"/>
            <a:ext cx="10510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2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odoni MT Black" pitchFamily="18" charset="0"/>
                <a:ea typeface="PMingLiU" pitchFamily="18" charset="-120"/>
              </a:rPr>
              <a:t>kecil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7089534" y="5334000"/>
            <a:ext cx="1563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licker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sz="2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odoni MT Black" pitchFamily="18" charset="0"/>
                <a:ea typeface="PMingLiU" pitchFamily="18" charset="-120"/>
              </a:rPr>
              <a:t>BESAR</a:t>
            </a: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6545022" y="5148262"/>
            <a:ext cx="43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6545022" y="5615643"/>
            <a:ext cx="43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WordArt 19"/>
          <p:cNvSpPr>
            <a:spLocks noChangeArrowheads="1" noChangeShapeType="1" noTextEdit="1"/>
          </p:cNvSpPr>
          <p:nvPr/>
        </p:nvSpPr>
        <p:spPr bwMode="auto">
          <a:xfrm>
            <a:off x="5959475" y="1290638"/>
            <a:ext cx="2117725" cy="1223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 dirty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9/10</a:t>
            </a:r>
          </a:p>
        </p:txBody>
      </p:sp>
      <p:pic>
        <p:nvPicPr>
          <p:cNvPr id="29" name="Picture 28" descr="log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191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  <p:pic>
        <p:nvPicPr>
          <p:cNvPr id="46" name="Picture 45" descr="hd bellecious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752600"/>
            <a:ext cx="8229600" cy="408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51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000" y="1302053"/>
            <a:ext cx="579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ms-MY" sz="24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Yuran Keahlian RM30.00 – (</a:t>
            </a:r>
            <a:r>
              <a:rPr lang="ms-MY" sz="2400" b="1" u="sng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FREE/PROMOSI</a:t>
            </a:r>
            <a:r>
              <a:rPr lang="ms-MY" sz="24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9850313"/>
              </p:ext>
            </p:extLst>
          </p:nvPr>
        </p:nvGraphicFramePr>
        <p:xfrm>
          <a:off x="408297" y="2125608"/>
          <a:ext cx="8229599" cy="1402080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tx1"/>
                  </a:outerShdw>
                </a:effectLst>
              </a:tblPr>
              <a:tblGrid>
                <a:gridCol w="685799"/>
                <a:gridCol w="1143000"/>
                <a:gridCol w="1143000"/>
                <a:gridCol w="1143000"/>
                <a:gridCol w="838201"/>
                <a:gridCol w="609599"/>
                <a:gridCol w="1066800"/>
                <a:gridCol w="1600200"/>
              </a:tblGrid>
              <a:tr h="148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PAKEJ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ms-MY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HIGH </a:t>
                      </a:r>
                      <a:r>
                        <a:rPr lang="ms-MY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VALUE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ms-MY" sz="16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( HV )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SM-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RM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SS-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RM</a:t>
                      </a:r>
                      <a:endParaRPr lang="ms-MY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JUM SET PRODUK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JUM ACC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MAX </a:t>
                      </a:r>
                      <a:r>
                        <a:rPr lang="ms-MY" sz="16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RM SEHARI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MAX </a:t>
                      </a:r>
                      <a:r>
                        <a:rPr lang="ms-MY" sz="16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RM SEBULAN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48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HD1</a:t>
                      </a:r>
                      <a:endParaRPr lang="ms-MY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100 HV</a:t>
                      </a:r>
                      <a:endParaRPr lang="ms-MY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RM 98.00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RM </a:t>
                      </a:r>
                      <a:r>
                        <a:rPr lang="ms-MY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110.00</a:t>
                      </a:r>
                      <a:endParaRPr lang="ms-MY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 SET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 BC</a:t>
                      </a:r>
                      <a:endParaRPr lang="ms-MY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RM 1,500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RM 45,000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HD3</a:t>
                      </a:r>
                      <a:endParaRPr lang="ms-MY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300 HV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RM 294.00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RM </a:t>
                      </a:r>
                      <a:r>
                        <a:rPr lang="ms-MY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330.00</a:t>
                      </a:r>
                      <a:endParaRPr lang="ms-MY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3 SET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3 BC</a:t>
                      </a:r>
                      <a:endParaRPr lang="ms-MY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RM 4,500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RM 135,000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HD7</a:t>
                      </a:r>
                      <a:endParaRPr lang="ms-MY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700 HV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RM 1615.00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RM </a:t>
                      </a:r>
                      <a:r>
                        <a:rPr lang="ms-MY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1819.00</a:t>
                      </a:r>
                      <a:endParaRPr lang="ms-MY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17 </a:t>
                      </a:r>
                      <a:r>
                        <a:rPr lang="ms-MY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SET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7 BC</a:t>
                      </a:r>
                      <a:endParaRPr lang="ms-MY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RM </a:t>
                      </a:r>
                      <a:r>
                        <a:rPr lang="ms-MY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10,500</a:t>
                      </a:r>
                      <a:endParaRPr lang="ms-MY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RM 315,000</a:t>
                      </a:r>
                      <a:endParaRPr lang="ms-MY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62000" y="5921514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ms-MY" sz="20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NOTE:   PAKEJ HD   ( Setiap Pendaftaran Pakej tidak boleh Upgrade )</a:t>
            </a:r>
            <a:endParaRPr lang="ms-MY" sz="2000" b="1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s-MY" sz="20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Pendaftaran hanya 3 kali di atas satu Kad Pengenalan.</a:t>
            </a:r>
            <a:endParaRPr lang="ms-MY" sz="2000" b="1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42"/>
          <p:cNvGrpSpPr/>
          <p:nvPr/>
        </p:nvGrpSpPr>
        <p:grpSpPr>
          <a:xfrm>
            <a:off x="1066800" y="4648200"/>
            <a:ext cx="914400" cy="914400"/>
            <a:chOff x="1481137" y="3814762"/>
            <a:chExt cx="914400" cy="914400"/>
          </a:xfrm>
        </p:grpSpPr>
        <p:grpSp>
          <p:nvGrpSpPr>
            <p:cNvPr id="9" name="Group 2"/>
            <p:cNvGrpSpPr/>
            <p:nvPr/>
          </p:nvGrpSpPr>
          <p:grpSpPr>
            <a:xfrm>
              <a:off x="1481137" y="3814762"/>
              <a:ext cx="914400" cy="914400"/>
              <a:chOff x="1481137" y="3814762"/>
              <a:chExt cx="914400" cy="91440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1481137" y="3814762"/>
                <a:ext cx="914400" cy="914400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2" descr="C:\Users\Edmark\Desktop\3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66875" y="3859212"/>
                <a:ext cx="542925" cy="560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0" name="TextBox 39"/>
            <p:cNvSpPr txBox="1"/>
            <p:nvPr/>
          </p:nvSpPr>
          <p:spPr>
            <a:xfrm>
              <a:off x="1615171" y="4348162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HD1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10" name="Group 43"/>
          <p:cNvGrpSpPr/>
          <p:nvPr/>
        </p:nvGrpSpPr>
        <p:grpSpPr>
          <a:xfrm>
            <a:off x="2286000" y="4191000"/>
            <a:ext cx="1447800" cy="1400028"/>
            <a:chOff x="2971800" y="3814762"/>
            <a:chExt cx="1447800" cy="1400028"/>
          </a:xfrm>
        </p:grpSpPr>
        <p:grpSp>
          <p:nvGrpSpPr>
            <p:cNvPr id="11" name="Group 37"/>
            <p:cNvGrpSpPr/>
            <p:nvPr/>
          </p:nvGrpSpPr>
          <p:grpSpPr>
            <a:xfrm>
              <a:off x="2971800" y="3814762"/>
              <a:ext cx="1447800" cy="1400028"/>
              <a:chOff x="2971800" y="3814762"/>
              <a:chExt cx="1447800" cy="1400028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2971800" y="3814762"/>
                <a:ext cx="1447800" cy="1400028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8" descr="man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12331" y="3900672"/>
                <a:ext cx="515938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30" descr="man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225799" y="4491037"/>
                <a:ext cx="373063" cy="385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32" descr="man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741738" y="4482159"/>
                <a:ext cx="373062" cy="385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3328149" y="4805362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HD3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12" name="Group 44"/>
          <p:cNvGrpSpPr/>
          <p:nvPr/>
        </p:nvGrpSpPr>
        <p:grpSpPr>
          <a:xfrm>
            <a:off x="4038599" y="3814762"/>
            <a:ext cx="1941557" cy="1747838"/>
            <a:chOff x="4724399" y="3814762"/>
            <a:chExt cx="1941557" cy="1747838"/>
          </a:xfrm>
        </p:grpSpPr>
        <p:grpSp>
          <p:nvGrpSpPr>
            <p:cNvPr id="13" name="Group 38"/>
            <p:cNvGrpSpPr/>
            <p:nvPr/>
          </p:nvGrpSpPr>
          <p:grpSpPr>
            <a:xfrm>
              <a:off x="4729160" y="3814762"/>
              <a:ext cx="1900239" cy="1747838"/>
              <a:chOff x="4729160" y="3814762"/>
              <a:chExt cx="1900239" cy="1747838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4729160" y="3814762"/>
                <a:ext cx="1900239" cy="174783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 descr="woman.pn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27407" y="3886200"/>
                <a:ext cx="516193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29" descr="woman.pn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064918" y="4433092"/>
                <a:ext cx="385763" cy="398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31" descr="woman.pn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903119" y="4439443"/>
                <a:ext cx="385762" cy="398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33" descr="woman.pn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800600" y="4831555"/>
                <a:ext cx="385762" cy="398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34" descr="woman.pn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167438" y="4816328"/>
                <a:ext cx="385762" cy="398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35" descr="woman.pn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257799" y="4816328"/>
                <a:ext cx="385762" cy="398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36" descr="woman.pn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710238" y="4816328"/>
                <a:ext cx="385762" cy="398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4724399" y="5181600"/>
              <a:ext cx="1941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HD7- M/Stokis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235488" y="4086761"/>
            <a:ext cx="2451312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Digalakan mengambil</a:t>
            </a:r>
          </a:p>
          <a:p>
            <a:r>
              <a:rPr lang="en-US" sz="1600" dirty="0" smtClean="0"/>
              <a:t>Pakej HD7 kerana setiap</a:t>
            </a:r>
          </a:p>
          <a:p>
            <a:r>
              <a:rPr lang="en-US" sz="1600" dirty="0" smtClean="0"/>
              <a:t>Pakej pada PLAN B </a:t>
            </a:r>
          </a:p>
          <a:p>
            <a:r>
              <a:rPr lang="en-US" sz="1600" dirty="0" smtClean="0"/>
              <a:t>Maintain hanya 1 Akaun</a:t>
            </a:r>
          </a:p>
          <a:p>
            <a:r>
              <a:rPr lang="en-US" sz="1600" dirty="0" smtClean="0"/>
              <a:t>Atau 1 BC sahaja.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402513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52600" y="723543"/>
            <a:ext cx="67818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ms-MY" sz="2400" b="1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Untung Runcit :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ms-MY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         A. Single Pack (100HV) = RM98 sm / RM110 ss – 1 Set Produk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ms-MY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         B. Combo Pack (100HV) = RM150 sm / RM170 ss – 2 Set Produk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ms-MY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ms-MY" b="0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ms-MY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Harga Belian RM</a:t>
            </a:r>
            <a:r>
              <a:rPr lang="ms-MY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150 sm </a:t>
            </a:r>
            <a:r>
              <a:rPr kumimoji="0" lang="ms-MY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/ RM170 ss </a:t>
            </a:r>
            <a:r>
              <a:rPr kumimoji="0" lang="ms-MY" b="1" i="0" u="none" strike="noStrike" cap="none" normalizeH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=</a:t>
            </a:r>
            <a:r>
              <a:rPr kumimoji="0" lang="ms-MY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ms-MY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ms-MY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2 Kotak Bellicious </a:t>
            </a:r>
            <a:r>
              <a:rPr kumimoji="0" lang="ms-MY" b="1" i="0" u="none" strike="noStrike" cap="none" normalizeH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HD</a:t>
            </a:r>
            <a:endParaRPr kumimoji="0" lang="ms-MY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ms-MY" b="1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Hargan Jualan RM</a:t>
            </a:r>
            <a:r>
              <a:rPr lang="ms-MY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12</a:t>
            </a:r>
            <a:r>
              <a:rPr kumimoji="0" lang="ms-MY" b="1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0 sm / RM130 ss  </a:t>
            </a:r>
            <a:r>
              <a:rPr lang="ms-MY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ms-MY" b="1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Kotak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ms-MY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ms-MY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ms-MY" b="1" i="0" u="none" strike="noStrike" cap="none" normalizeH="0" dirty="0" smtClean="0">
                <a:ln>
                  <a:noFill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x</a:t>
            </a:r>
            <a:r>
              <a:rPr kumimoji="0" lang="ms-MY" b="1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2</a:t>
            </a:r>
            <a:r>
              <a:rPr kumimoji="0" lang="ms-MY" b="1" i="0" u="none" strike="noStrike" cap="none" normalizeH="0" dirty="0" smtClean="0">
                <a:ln>
                  <a:noFill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kotak  = RM 240 sm / RM260 ss</a:t>
            </a:r>
            <a:endParaRPr kumimoji="0" lang="ms-MY" b="1" i="0" u="none" strike="noStrike" cap="none" normalizeH="0" baseline="0" dirty="0" smtClean="0">
              <a:ln>
                <a:noFill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ms-MY" b="1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Untung Runcit RM </a:t>
            </a:r>
            <a:r>
              <a:rPr lang="ms-MY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90</a:t>
            </a:r>
            <a:r>
              <a:rPr kumimoji="0" lang="ms-MY" b="1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.00 (</a:t>
            </a:r>
            <a:r>
              <a:rPr lang="ms-MY" b="1" u="sng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1 Kotak = </a:t>
            </a:r>
            <a:r>
              <a:rPr kumimoji="0" lang="ms-MY" b="1" i="0" u="sng" strike="noStrike" cap="none" normalizeH="0" baseline="0" dirty="0" smtClean="0">
                <a:ln>
                  <a:noFill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RM </a:t>
            </a:r>
            <a:r>
              <a:rPr lang="ms-MY" b="1" u="sng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45.00</a:t>
            </a:r>
            <a:r>
              <a:rPr kumimoji="0" lang="ms-MY" b="1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ms-MY" b="1" i="0" u="none" strike="noStrike" cap="none" normalizeH="0" baseline="0" dirty="0" smtClean="0">
              <a:ln>
                <a:noFill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057400" y="3302913"/>
            <a:ext cx="579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ms-MY" sz="20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ms-MY" sz="2400" b="1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.  Tajaan HD : 30 % </a:t>
            </a:r>
            <a:r>
              <a:rPr kumimoji="0" lang="ms-MY" sz="2000" b="1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( Tiada Had Tajaan</a:t>
            </a:r>
            <a:r>
              <a:rPr kumimoji="0" lang="ms-MY" sz="2000" b="1" i="0" u="none" strike="noStrike" cap="none" normalizeH="0" dirty="0" smtClean="0">
                <a:ln>
                  <a:noFill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ms-MY" sz="2000" b="1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ms-MY" sz="2000" b="0" i="0" u="none" strike="noStrike" cap="none" normalizeH="0" baseline="0" dirty="0" smtClean="0">
              <a:ln>
                <a:noFill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58216" y="3886201"/>
          <a:ext cx="3330575" cy="533399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3330575"/>
              </a:tblGrid>
              <a:tr h="533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28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HD1</a:t>
                      </a:r>
                      <a:r>
                        <a:rPr lang="ms-MY" sz="2800" b="1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ms-MY" sz="2800" b="1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HD3</a:t>
                      </a:r>
                      <a:r>
                        <a:rPr lang="ms-MY" sz="28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ms-MY" sz="2800" b="1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ms-MY" sz="28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HD7</a:t>
                      </a:r>
                      <a:endParaRPr lang="ms-MY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5"/>
          <p:cNvGrpSpPr/>
          <p:nvPr/>
        </p:nvGrpSpPr>
        <p:grpSpPr>
          <a:xfrm>
            <a:off x="2654991" y="4495800"/>
            <a:ext cx="4060825" cy="457200"/>
            <a:chOff x="3787775" y="4572000"/>
            <a:chExt cx="4060825" cy="373063"/>
          </a:xfrm>
          <a:effectLst>
            <a:outerShdw blurRad="50800" dist="50800" dir="5400000" algn="ctr" rotWithShape="0">
              <a:schemeClr val="tx1"/>
            </a:outerShdw>
          </a:effectLst>
        </p:grpSpPr>
        <p:cxnSp>
          <p:nvCxnSpPr>
            <p:cNvPr id="3076" name="AutoShape 4"/>
            <p:cNvCxnSpPr>
              <a:cxnSpLocks noChangeShapeType="1"/>
            </p:cNvCxnSpPr>
            <p:nvPr/>
          </p:nvCxnSpPr>
          <p:spPr bwMode="auto">
            <a:xfrm>
              <a:off x="3787775" y="4572000"/>
              <a:ext cx="4060825" cy="19050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3077" name="AutoShape 5"/>
            <p:cNvCxnSpPr>
              <a:cxnSpLocks noChangeShapeType="1"/>
            </p:cNvCxnSpPr>
            <p:nvPr/>
          </p:nvCxnSpPr>
          <p:spPr bwMode="auto">
            <a:xfrm>
              <a:off x="3810000" y="4591050"/>
              <a:ext cx="0" cy="354013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3078" name="AutoShape 6"/>
            <p:cNvCxnSpPr>
              <a:cxnSpLocks noChangeShapeType="1"/>
            </p:cNvCxnSpPr>
            <p:nvPr/>
          </p:nvCxnSpPr>
          <p:spPr bwMode="auto">
            <a:xfrm>
              <a:off x="5791200" y="4602163"/>
              <a:ext cx="0" cy="342900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3079" name="AutoShape 7"/>
            <p:cNvCxnSpPr>
              <a:cxnSpLocks noChangeShapeType="1"/>
            </p:cNvCxnSpPr>
            <p:nvPr/>
          </p:nvCxnSpPr>
          <p:spPr bwMode="auto">
            <a:xfrm>
              <a:off x="7848600" y="4602163"/>
              <a:ext cx="0" cy="342900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8348273"/>
              </p:ext>
            </p:extLst>
          </p:nvPr>
        </p:nvGraphicFramePr>
        <p:xfrm>
          <a:off x="1077032" y="5029200"/>
          <a:ext cx="7315200" cy="1216025"/>
        </p:xfrm>
        <a:graphic>
          <a:graphicData uri="http://schemas.openxmlformats.org/drawingml/2006/table">
            <a:tbl>
              <a:tblPr/>
              <a:tblGrid>
                <a:gridCol w="2362200"/>
                <a:gridCol w="2514600"/>
                <a:gridCol w="2438400"/>
              </a:tblGrid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HD1</a:t>
                      </a:r>
                      <a:endParaRPr lang="ms-MY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100 HV X 30%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HD3</a:t>
                      </a:r>
                      <a:endParaRPr lang="ms-MY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300 HV X 30</a:t>
                      </a:r>
                      <a:r>
                        <a:rPr lang="ms-MY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HD7</a:t>
                      </a:r>
                      <a:endParaRPr lang="ms-MY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700 HV X 30%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RM 30.00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RM 90.00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RM </a:t>
                      </a:r>
                      <a:r>
                        <a:rPr lang="ms-MY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210 +</a:t>
                      </a:r>
                      <a:r>
                        <a:rPr lang="ms-MY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RM500</a:t>
                      </a:r>
                      <a:endParaRPr lang="ms-MY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990600" y="6412468"/>
            <a:ext cx="754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ms-MY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NOTE:  Insentif RM500 akan diberikan sekiranya HD7 menaja HD7 sahaja.</a:t>
            </a:r>
            <a:endParaRPr kumimoji="0" lang="ms-MY" b="0" i="0" u="none" strike="noStrike" cap="none" normalizeH="0" baseline="0" dirty="0" smtClean="0">
              <a:ln>
                <a:noFill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897488" y="2463669"/>
            <a:ext cx="1941557" cy="1747838"/>
            <a:chOff x="4724399" y="3814762"/>
            <a:chExt cx="1941557" cy="1747838"/>
          </a:xfrm>
        </p:grpSpPr>
        <p:grpSp>
          <p:nvGrpSpPr>
            <p:cNvPr id="4" name="Group 3"/>
            <p:cNvGrpSpPr/>
            <p:nvPr/>
          </p:nvGrpSpPr>
          <p:grpSpPr>
            <a:xfrm>
              <a:off x="4729160" y="3814762"/>
              <a:ext cx="1900239" cy="1747838"/>
              <a:chOff x="4729160" y="3814762"/>
              <a:chExt cx="1900239" cy="1747838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4729160" y="3814762"/>
                <a:ext cx="1900239" cy="174783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 descr="woman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27407" y="3886200"/>
                <a:ext cx="516193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7" descr="woman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64918" y="4433092"/>
                <a:ext cx="385763" cy="398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8" descr="woman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903119" y="4439443"/>
                <a:ext cx="385762" cy="398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9" descr="woman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00600" y="4831555"/>
                <a:ext cx="385762" cy="398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0" descr="woman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67438" y="4816328"/>
                <a:ext cx="385762" cy="398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1" descr="woman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57799" y="4816328"/>
                <a:ext cx="385762" cy="398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2" descr="woman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10238" y="4816328"/>
                <a:ext cx="385762" cy="398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4724399" y="5181600"/>
              <a:ext cx="1941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HD7- M/Stokis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55931" y="4709332"/>
            <a:ext cx="1941557" cy="1747838"/>
            <a:chOff x="4724399" y="3814762"/>
            <a:chExt cx="1941557" cy="1747838"/>
          </a:xfrm>
        </p:grpSpPr>
        <p:grpSp>
          <p:nvGrpSpPr>
            <p:cNvPr id="15" name="Group 14"/>
            <p:cNvGrpSpPr/>
            <p:nvPr/>
          </p:nvGrpSpPr>
          <p:grpSpPr>
            <a:xfrm>
              <a:off x="4729160" y="3814762"/>
              <a:ext cx="1900239" cy="1747838"/>
              <a:chOff x="4729160" y="3814762"/>
              <a:chExt cx="1900239" cy="1747838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4729160" y="3814762"/>
                <a:ext cx="1900239" cy="174783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17" descr="woman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27407" y="3886200"/>
                <a:ext cx="516193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8" descr="woman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64918" y="4433092"/>
                <a:ext cx="385763" cy="398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9" descr="woman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903119" y="4439443"/>
                <a:ext cx="385762" cy="398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0" descr="woman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00600" y="4831555"/>
                <a:ext cx="385762" cy="398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1" descr="woman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67438" y="4816328"/>
                <a:ext cx="385762" cy="398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2" descr="woman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57799" y="4816328"/>
                <a:ext cx="385762" cy="398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3" descr="woman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10238" y="4816328"/>
                <a:ext cx="385762" cy="398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4724399" y="5181600"/>
              <a:ext cx="1941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HD7- M/Stokis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39045" y="4716287"/>
            <a:ext cx="1941557" cy="1747838"/>
            <a:chOff x="4724399" y="3814762"/>
            <a:chExt cx="1941557" cy="1747838"/>
          </a:xfrm>
        </p:grpSpPr>
        <p:grpSp>
          <p:nvGrpSpPr>
            <p:cNvPr id="26" name="Group 25"/>
            <p:cNvGrpSpPr/>
            <p:nvPr/>
          </p:nvGrpSpPr>
          <p:grpSpPr>
            <a:xfrm>
              <a:off x="4729160" y="3814762"/>
              <a:ext cx="1900239" cy="1747838"/>
              <a:chOff x="4729160" y="3814762"/>
              <a:chExt cx="1900239" cy="1747838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4729160" y="3814762"/>
                <a:ext cx="1900239" cy="174783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8" descr="woman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27407" y="3886200"/>
                <a:ext cx="516193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29" descr="woman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64918" y="4433092"/>
                <a:ext cx="385763" cy="398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30" descr="woman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903119" y="4439443"/>
                <a:ext cx="385762" cy="398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31" descr="woman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00600" y="4831555"/>
                <a:ext cx="385762" cy="398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32" descr="woman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67438" y="4816328"/>
                <a:ext cx="385762" cy="398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33" descr="woman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57799" y="4816328"/>
                <a:ext cx="385762" cy="398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34" descr="woman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10238" y="4816328"/>
                <a:ext cx="385762" cy="398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4724399" y="5181600"/>
              <a:ext cx="1941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HD7- M/Stokis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 flipH="1">
            <a:off x="3941770" y="4102720"/>
            <a:ext cx="1033462" cy="606612"/>
          </a:xfrm>
          <a:prstGeom prst="straightConnector1">
            <a:avLst/>
          </a:prstGeom>
          <a:ln w="38100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726289" y="4102720"/>
            <a:ext cx="1027156" cy="606612"/>
          </a:xfrm>
          <a:prstGeom prst="straightConnector1">
            <a:avLst/>
          </a:prstGeom>
          <a:ln w="38100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969035" y="762000"/>
            <a:ext cx="593303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HD7-M/Stokis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= RM1615 sm / RM1819 ss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Produk = 17 Kotak Bellecious HD -&gt; Jual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x RM120 / RM130 =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RM2040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sm /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RM2210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219200" y="4343400"/>
            <a:ext cx="14496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Bonus Tajaan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RM 210.00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19200" y="4897603"/>
            <a:ext cx="1748877" cy="860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 Insentif Tajaan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RM 500.00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219200" y="5479268"/>
            <a:ext cx="133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=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RM710.00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5811889" y="4239696"/>
            <a:ext cx="0" cy="2542104"/>
          </a:xfrm>
          <a:prstGeom prst="lin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181600" y="4343400"/>
            <a:ext cx="14496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Bonus Tajaan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RM 210.00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85323" y="4885501"/>
            <a:ext cx="1748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 Insentif Tajaan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RM 500.00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222386" y="5467600"/>
            <a:ext cx="133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=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RM710.00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029200" y="6031468"/>
            <a:ext cx="17327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Bonus Pasangan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=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RM105.00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33400" y="2514600"/>
            <a:ext cx="3714478" cy="138499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    Menaja 2 x HD7</a:t>
            </a:r>
          </a:p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= </a:t>
            </a:r>
            <a:r>
              <a:rPr lang="en-US" sz="4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RM1,420.00</a:t>
            </a:r>
          </a:p>
        </p:txBody>
      </p:sp>
    </p:spTree>
    <p:extLst>
      <p:ext uri="{BB962C8B-B14F-4D97-AF65-F5344CB8AC3E}">
        <p14:creationId xmlns:p14="http://schemas.microsoft.com/office/powerpoint/2010/main" xmlns="" val="309000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5" grpId="0"/>
      <p:bldP spid="45" grpId="1"/>
      <p:bldP spid="47" grpId="0"/>
      <p:bldP spid="47" grpId="1"/>
      <p:bldP spid="48" grpId="0"/>
      <p:bldP spid="48" grpId="1"/>
      <p:bldP spid="54" grpId="0"/>
      <p:bldP spid="54" grpId="1"/>
      <p:bldP spid="55" grpId="0"/>
      <p:bldP spid="55" grpId="1"/>
      <p:bldP spid="56" grpId="0"/>
      <p:bldP spid="56" grpId="1"/>
      <p:bldP spid="58" grpId="0"/>
      <p:bldP spid="58" grpId="1"/>
      <p:bldP spid="59" grpId="0"/>
      <p:bldP spid="5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87147" y="2009249"/>
            <a:ext cx="2329484" cy="169277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    Menaja 5 x HD7</a:t>
            </a:r>
          </a:p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= RM3,550.00 </a:t>
            </a:r>
          </a:p>
          <a:p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        +</a:t>
            </a:r>
          </a:p>
          <a:p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     Free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8789" y="3805652"/>
            <a:ext cx="922429" cy="1782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9788" y="3782103"/>
            <a:ext cx="2557474" cy="2296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1905000" y="798493"/>
            <a:ext cx="5285806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PROMOSI BONANZA - HD7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                 September &amp; Oktober 2013</a:t>
            </a:r>
          </a:p>
        </p:txBody>
      </p:sp>
      <p:sp>
        <p:nvSpPr>
          <p:cNvPr id="7" name="Rectangle 6"/>
          <p:cNvSpPr/>
          <p:nvPr/>
        </p:nvSpPr>
        <p:spPr>
          <a:xfrm>
            <a:off x="4882791" y="1981200"/>
            <a:ext cx="2329484" cy="169277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   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Menaja</a:t>
            </a:r>
            <a:r>
              <a:rPr lang="en-US" sz="2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8 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x HD7</a:t>
            </a:r>
          </a:p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= RM5,680.00 </a:t>
            </a:r>
          </a:p>
          <a:p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        +</a:t>
            </a:r>
          </a:p>
          <a:p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     Free </a:t>
            </a:r>
          </a:p>
        </p:txBody>
      </p:sp>
      <p:sp>
        <p:nvSpPr>
          <p:cNvPr id="8" name="Rectangle 7"/>
          <p:cNvSpPr/>
          <p:nvPr/>
        </p:nvSpPr>
        <p:spPr>
          <a:xfrm>
            <a:off x="1864879" y="5562600"/>
            <a:ext cx="16403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Samsung </a:t>
            </a:r>
          </a:p>
          <a:p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galaxy S4 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59563" y="6106180"/>
            <a:ext cx="1650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iPad mini 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16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219200" y="990600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ms-MY" sz="24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3.  Bonus </a:t>
            </a:r>
            <a:r>
              <a:rPr kumimoji="0" lang="ms-MY" sz="2400" b="1" i="0" u="none" strike="noStrike" cap="none" normalizeH="0" baseline="0" dirty="0" smtClean="0">
                <a:ln>
                  <a:noFill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Pasangan HD : 15 %</a:t>
            </a:r>
            <a:endParaRPr kumimoji="0" lang="ms-MY" sz="2400" b="0" i="0" u="none" strike="noStrike" cap="none" normalizeH="0" baseline="0" dirty="0" smtClean="0">
              <a:ln>
                <a:noFill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7"/>
          <p:cNvGrpSpPr/>
          <p:nvPr/>
        </p:nvGrpSpPr>
        <p:grpSpPr>
          <a:xfrm>
            <a:off x="2460526" y="3070662"/>
            <a:ext cx="563562" cy="652463"/>
            <a:chOff x="4084638" y="2012950"/>
            <a:chExt cx="563562" cy="652463"/>
          </a:xfrm>
        </p:grpSpPr>
        <p:sp>
          <p:nvSpPr>
            <p:cNvPr id="26626" name="AutoShape 2"/>
            <p:cNvSpPr>
              <a:spLocks noChangeArrowheads="1"/>
            </p:cNvSpPr>
            <p:nvPr/>
          </p:nvSpPr>
          <p:spPr bwMode="auto">
            <a:xfrm>
              <a:off x="4216400" y="2012950"/>
              <a:ext cx="280988" cy="290513"/>
            </a:xfrm>
            <a:prstGeom prst="smileyFace">
              <a:avLst>
                <a:gd name="adj" fmla="val 4653"/>
              </a:avLst>
            </a:prstGeom>
            <a:solidFill>
              <a:srgbClr val="4BACC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s-MY">
                <a:solidFill>
                  <a:srgbClr val="FFFF00"/>
                </a:solidFill>
              </a:endParaRPr>
            </a:p>
          </p:txBody>
        </p:sp>
        <p:sp>
          <p:nvSpPr>
            <p:cNvPr id="26627" name="AutoShape 3"/>
            <p:cNvSpPr>
              <a:spLocks noChangeArrowheads="1"/>
            </p:cNvSpPr>
            <p:nvPr/>
          </p:nvSpPr>
          <p:spPr bwMode="auto">
            <a:xfrm rot="16200000">
              <a:off x="4185444" y="2202657"/>
              <a:ext cx="361950" cy="563562"/>
            </a:xfrm>
            <a:prstGeom prst="flowChartDelay">
              <a:avLst/>
            </a:prstGeom>
            <a:solidFill>
              <a:srgbClr val="4BACC6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ms-MY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6628" name="AutoShape 4"/>
          <p:cNvCxnSpPr>
            <a:cxnSpLocks noChangeShapeType="1"/>
            <a:stCxn id="26627" idx="1"/>
          </p:cNvCxnSpPr>
          <p:nvPr/>
        </p:nvCxnSpPr>
        <p:spPr bwMode="auto">
          <a:xfrm>
            <a:off x="2742307" y="3723125"/>
            <a:ext cx="893" cy="1839475"/>
          </a:xfrm>
          <a:prstGeom prst="straightConnector1">
            <a:avLst/>
          </a:prstGeom>
          <a:noFill/>
          <a:ln w="28575">
            <a:solidFill>
              <a:srgbClr val="FFFF00"/>
            </a:solidFill>
            <a:prstDash val="lgDash"/>
            <a:round/>
            <a:headEnd/>
            <a:tailEnd type="triangle" w="med" len="med"/>
          </a:ln>
        </p:spPr>
      </p:cxn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524000" y="3744447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ms-MY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1 Pack</a:t>
            </a:r>
            <a:endParaRPr kumimoji="0" lang="ms-MY" sz="20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070126" y="3744447"/>
            <a:ext cx="89227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ms-MY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1 Pack</a:t>
            </a:r>
            <a:endParaRPr kumimoji="0" lang="ms-MY" sz="20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631" name="AutoShape 7"/>
          <p:cNvSpPr>
            <a:spLocks/>
          </p:cNvSpPr>
          <p:nvPr/>
        </p:nvSpPr>
        <p:spPr bwMode="auto">
          <a:xfrm rot="5400000">
            <a:off x="2585244" y="3652044"/>
            <a:ext cx="301625" cy="1233487"/>
          </a:xfrm>
          <a:prstGeom prst="rightBrace">
            <a:avLst>
              <a:gd name="adj1" fmla="val 34079"/>
              <a:gd name="adj2" fmla="val 48764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s-MY">
              <a:solidFill>
                <a:srgbClr val="FFFF00"/>
              </a:solidFill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447800" y="4419600"/>
            <a:ext cx="251459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ms-MY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100HV  </a:t>
            </a:r>
            <a:r>
              <a:rPr lang="ms-M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x</a:t>
            </a:r>
            <a:r>
              <a:rPr kumimoji="0" lang="ms-MY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 15%  = </a:t>
            </a:r>
            <a:r>
              <a:rPr kumimoji="0" lang="ms-MY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RM 15</a:t>
            </a:r>
            <a:endParaRPr kumimoji="0" lang="ms-MY" sz="20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633" name="AutoShape 9"/>
          <p:cNvCxnSpPr>
            <a:cxnSpLocks noChangeShapeType="1"/>
          </p:cNvCxnSpPr>
          <p:nvPr/>
        </p:nvCxnSpPr>
        <p:spPr bwMode="auto">
          <a:xfrm>
            <a:off x="838200" y="4876800"/>
            <a:ext cx="3317875" cy="0"/>
          </a:xfrm>
          <a:prstGeom prst="straightConnector1">
            <a:avLst/>
          </a:prstGeom>
          <a:noFill/>
          <a:ln w="28575">
            <a:solidFill>
              <a:srgbClr val="FFFF00"/>
            </a:solidFill>
            <a:prstDash val="lgDash"/>
            <a:round/>
            <a:headEnd/>
            <a:tailEnd/>
          </a:ln>
        </p:spPr>
      </p:cxn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685800" y="4969402"/>
            <a:ext cx="358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ms-MY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Max   100 Pack             100 Pack</a:t>
            </a:r>
            <a:endParaRPr kumimoji="0" lang="ms-MY" sz="20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533400" y="5504985"/>
            <a:ext cx="3657600" cy="59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ms-MY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10,000HV </a:t>
            </a:r>
            <a:r>
              <a:rPr lang="ms-MY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x</a:t>
            </a:r>
            <a:r>
              <a:rPr kumimoji="0" lang="ms-MY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15 % = </a:t>
            </a:r>
            <a:r>
              <a:rPr kumimoji="0" lang="ms-MY" sz="2400" b="1" i="0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RM 1,500</a:t>
            </a:r>
            <a:endParaRPr kumimoji="0" lang="ms-MY" sz="2400" b="0" i="0" u="sng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38"/>
          <p:cNvGrpSpPr/>
          <p:nvPr/>
        </p:nvGrpSpPr>
        <p:grpSpPr>
          <a:xfrm>
            <a:off x="5931636" y="3079065"/>
            <a:ext cx="561975" cy="652463"/>
            <a:chOff x="7200900" y="1600200"/>
            <a:chExt cx="561975" cy="652463"/>
          </a:xfrm>
        </p:grpSpPr>
        <p:sp>
          <p:nvSpPr>
            <p:cNvPr id="26639" name="AutoShape 15"/>
            <p:cNvSpPr>
              <a:spLocks noChangeArrowheads="1"/>
            </p:cNvSpPr>
            <p:nvPr/>
          </p:nvSpPr>
          <p:spPr bwMode="auto">
            <a:xfrm>
              <a:off x="7332663" y="1600200"/>
              <a:ext cx="280987" cy="2921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28398" dir="3806097" algn="ctr" rotWithShape="0">
                <a:srgbClr val="48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s-MY">
                <a:solidFill>
                  <a:srgbClr val="FFFF00"/>
                </a:solidFill>
              </a:endParaRPr>
            </a:p>
          </p:txBody>
        </p:sp>
        <p:sp>
          <p:nvSpPr>
            <p:cNvPr id="26640" name="AutoShape 16"/>
            <p:cNvSpPr>
              <a:spLocks noChangeArrowheads="1"/>
            </p:cNvSpPr>
            <p:nvPr/>
          </p:nvSpPr>
          <p:spPr bwMode="auto">
            <a:xfrm rot="16200000">
              <a:off x="7301706" y="1791494"/>
              <a:ext cx="360363" cy="561975"/>
            </a:xfrm>
            <a:prstGeom prst="flowChartDelay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8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ms-MY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643" name="AutoShape 19"/>
          <p:cNvSpPr>
            <a:spLocks noChangeShapeType="1"/>
          </p:cNvSpPr>
          <p:nvPr/>
        </p:nvSpPr>
        <p:spPr bwMode="auto">
          <a:xfrm>
            <a:off x="6217918" y="3733800"/>
            <a:ext cx="45719" cy="2895600"/>
          </a:xfrm>
          <a:prstGeom prst="straightConnector1">
            <a:avLst/>
          </a:prstGeom>
          <a:noFill/>
          <a:ln w="28575">
            <a:solidFill>
              <a:srgbClr val="FFFF00"/>
            </a:solidFill>
            <a:prstDash val="lgDash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s-MY">
              <a:solidFill>
                <a:srgbClr val="FFFF00"/>
              </a:solidFill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4267200" y="4284084"/>
            <a:ext cx="487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ms-MY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Max   100 Pack             100 Pack  = </a:t>
            </a:r>
            <a:r>
              <a:rPr kumimoji="0" lang="ms-MY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RM1,500</a:t>
            </a:r>
            <a:endParaRPr kumimoji="0" lang="ms-MY" sz="24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4876800" y="3811009"/>
            <a:ext cx="320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ms-MY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200 Pack             1000 Pack</a:t>
            </a:r>
            <a:endParaRPr kumimoji="0" lang="ms-MY" sz="20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647" name="AutoShape 23"/>
          <p:cNvSpPr>
            <a:spLocks noChangeShapeType="1"/>
          </p:cNvSpPr>
          <p:nvPr/>
        </p:nvSpPr>
        <p:spPr bwMode="auto">
          <a:xfrm>
            <a:off x="4767999" y="4192009"/>
            <a:ext cx="3155950" cy="0"/>
          </a:xfrm>
          <a:prstGeom prst="straightConnector1">
            <a:avLst/>
          </a:prstGeom>
          <a:noFill/>
          <a:ln w="28575">
            <a:noFill/>
            <a:prstDash val="lg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s-MY">
              <a:solidFill>
                <a:srgbClr val="FFFF00"/>
              </a:solidFill>
            </a:endParaRPr>
          </a:p>
        </p:txBody>
      </p:sp>
      <p:sp>
        <p:nvSpPr>
          <p:cNvPr id="26650" name="AutoShape 26"/>
          <p:cNvSpPr>
            <a:spLocks noChangeShapeType="1"/>
          </p:cNvSpPr>
          <p:nvPr/>
        </p:nvSpPr>
        <p:spPr bwMode="auto">
          <a:xfrm flipV="1">
            <a:off x="4343400" y="4800600"/>
            <a:ext cx="4648200" cy="45719"/>
          </a:xfrm>
          <a:prstGeom prst="straightConnector1">
            <a:avLst/>
          </a:prstGeom>
          <a:noFill/>
          <a:ln w="28575">
            <a:solidFill>
              <a:srgbClr val="FFFF00"/>
            </a:solidFill>
            <a:prstDash val="lg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s-MY">
              <a:solidFill>
                <a:srgbClr val="FFFF00"/>
              </a:solidFill>
            </a:endParaRP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4419600" y="50292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ms-MY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BAKI 100 ( F )</a:t>
            </a:r>
            <a:endParaRPr kumimoji="0" lang="ms-MY" sz="20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6353911" y="5029200"/>
            <a:ext cx="202808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ms-MY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BAKI 900 ( C /F )</a:t>
            </a:r>
            <a:endParaRPr kumimoji="0" lang="ms-MY" sz="20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 descr="C:\Users\win7\Downloads\delete-button-vector-4756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1020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C:\Users\win7\Downloads\job-it-forward-logo-2.png"/>
          <p:cNvPicPr/>
          <p:nvPr/>
        </p:nvPicPr>
        <p:blipFill>
          <a:blip r:embed="rId3" cstate="print">
            <a:clrChange>
              <a:clrFrom>
                <a:srgbClr val="FDF9F8"/>
              </a:clrFrom>
              <a:clrTo>
                <a:srgbClr val="FDF9F8">
                  <a:alpha val="0"/>
                </a:srgbClr>
              </a:clrTo>
            </a:clrChange>
          </a:blip>
          <a:srcRect b="7895"/>
          <a:stretch>
            <a:fillRect/>
          </a:stretch>
        </p:blipFill>
        <p:spPr bwMode="auto">
          <a:xfrm>
            <a:off x="6506310" y="5410200"/>
            <a:ext cx="1723290" cy="1150359"/>
          </a:xfrm>
          <a:prstGeom prst="rect">
            <a:avLst/>
          </a:prstGeom>
          <a:noFill/>
        </p:spPr>
      </p:pic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1295400" y="1499616"/>
          <a:ext cx="6781800" cy="140208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2066144"/>
                <a:gridCol w="2277256"/>
              </a:tblGrid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PAKEJ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JUM ACC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MAX </a:t>
                      </a:r>
                      <a:r>
                        <a:rPr lang="ms-MY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RM SEHARI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MAX </a:t>
                      </a:r>
                      <a:r>
                        <a:rPr lang="ms-MY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RM SEBULAN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HD1</a:t>
                      </a:r>
                      <a:endParaRPr lang="ms-MY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 BC</a:t>
                      </a:r>
                      <a:endParaRPr lang="ms-MY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RM 1,500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RM 45,000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HD3</a:t>
                      </a:r>
                      <a:endParaRPr lang="ms-MY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3 BC</a:t>
                      </a:r>
                      <a:endParaRPr lang="ms-MY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RM 4,500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RM 135,000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HD7</a:t>
                      </a:r>
                      <a:endParaRPr lang="ms-MY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7 BC</a:t>
                      </a:r>
                      <a:endParaRPr lang="ms-MY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RM </a:t>
                      </a:r>
                      <a:r>
                        <a:rPr lang="ms-MY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10,500</a:t>
                      </a:r>
                      <a:endParaRPr lang="ms-MY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RM 315,000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8" name="Picture 37" descr="logo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31" grpId="0" animBg="1"/>
      <p:bldP spid="26632" grpId="0"/>
      <p:bldP spid="26634" grpId="0"/>
      <p:bldP spid="26637" grpId="0"/>
      <p:bldP spid="26643" grpId="0" animBg="1"/>
      <p:bldP spid="26644" grpId="0"/>
      <p:bldP spid="26645" grpId="0"/>
      <p:bldP spid="26650" grpId="0" animBg="1"/>
      <p:bldP spid="26651" grpId="0"/>
      <p:bldP spid="266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6120825"/>
            <a:ext cx="41653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parajita" pitchFamily="34" charset="0"/>
              </a:rPr>
              <a:t>www.hdn2u.com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  <a:cs typeface="Aparajita" pitchFamily="34" charset="0"/>
            </a:endParaRPr>
          </a:p>
        </p:txBody>
      </p:sp>
      <p:pic>
        <p:nvPicPr>
          <p:cNvPr id="9" name="Picture 8" descr="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  <p:pic>
        <p:nvPicPr>
          <p:cNvPr id="4" name="Picture 3" descr="slide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8973" y="2667000"/>
            <a:ext cx="2945027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648764" y="1219200"/>
            <a:ext cx="58464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lgerian" pitchFamily="82" charset="0"/>
              </a:rPr>
              <a:t>*Selamat Datang*</a:t>
            </a:r>
          </a:p>
        </p:txBody>
      </p:sp>
      <p:sp>
        <p:nvSpPr>
          <p:cNvPr id="5" name="Rectangle 4"/>
          <p:cNvSpPr/>
          <p:nvPr/>
        </p:nvSpPr>
        <p:spPr>
          <a:xfrm>
            <a:off x="905772" y="2133600"/>
            <a:ext cx="7332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auhaus 93" pitchFamily="82" charset="0"/>
              </a:rPr>
              <a:t>HIGH  </a:t>
            </a:r>
            <a:r>
              <a:rPr lang="en-US" sz="4000" b="1" spc="150" dirty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auhaus 93" pitchFamily="82" charset="0"/>
              </a:rPr>
              <a:t>DIMENSION </a:t>
            </a:r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auhaus 93" pitchFamily="82" charset="0"/>
              </a:rPr>
              <a:t> NETWORK</a:t>
            </a:r>
            <a:r>
              <a:rPr lang="en-US" sz="4000" b="1" spc="150" dirty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auhaus 93" pitchFamily="82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0" y="3438942"/>
            <a:ext cx="382989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lgerian" pitchFamily="82" charset="0"/>
              </a:rPr>
              <a:t>* Kesihatan</a:t>
            </a:r>
          </a:p>
          <a:p>
            <a:pPr algn="ctr"/>
            <a:r>
              <a:rPr lang="en-US" sz="4400" b="1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lgerian" pitchFamily="82" charset="0"/>
              </a:rPr>
              <a:t>Membina</a:t>
            </a:r>
          </a:p>
          <a:p>
            <a:pPr algn="ctr"/>
            <a:r>
              <a:rPr lang="en-US" sz="4400" b="1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lgerian" pitchFamily="82" charset="0"/>
              </a:rPr>
              <a:t>Kekayaan *</a:t>
            </a:r>
            <a:endParaRPr lang="en-US" sz="4400" b="1" spc="150" dirty="0">
              <a:ln w="11430"/>
              <a:solidFill>
                <a:srgbClr val="F8F8F8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93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048" y="3896856"/>
            <a:ext cx="7010400" cy="1904899"/>
          </a:xfrm>
          <a:prstGeom prst="rect">
            <a:avLst/>
          </a:prstGeom>
          <a:solidFill>
            <a:schemeClr val="tx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9600" y="990600"/>
            <a:ext cx="8305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s-MY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Belian Ulangan/Peribadi minima 100HV (manual maintain)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s-MY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Syarat layak bonus HD Network.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ms-MY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s-MY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4.    </a:t>
            </a:r>
            <a:r>
              <a:rPr lang="ms-MY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Bonus Peribadi</a:t>
            </a:r>
            <a:r>
              <a:rPr lang="ms-MY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- 30</a:t>
            </a:r>
            <a:r>
              <a:rPr kumimoji="0" lang="ms-MY" sz="20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% </a:t>
            </a:r>
            <a:endParaRPr kumimoji="0" lang="ms-MY" sz="20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ms-MY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Belian Ulangan/</a:t>
            </a:r>
            <a:r>
              <a:rPr kumimoji="0" lang="ms-MY" sz="1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Peribadi 100HV</a:t>
            </a:r>
            <a:r>
              <a:rPr kumimoji="0" lang="ms-MY" sz="1400" b="1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yang pertama </a:t>
            </a:r>
            <a:r>
              <a:rPr lang="ms-MY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adalah untuk layak keseluruhan bonus kecuali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ms-M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ms-MY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ms-MY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Bonus Peribadi</a:t>
            </a:r>
            <a:r>
              <a:rPr lang="ms-MY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30%. </a:t>
            </a:r>
            <a:r>
              <a:rPr kumimoji="0" lang="ms-MY" sz="1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100HV belian kedua &amp; seterusnya (tiada had HV) x 30% </a:t>
            </a:r>
            <a:r>
              <a:rPr kumimoji="0" lang="ms-MY" sz="1400" b="1" i="0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Bonus Peribadi</a:t>
            </a:r>
            <a:r>
              <a:rPr kumimoji="0" lang="ms-MY" sz="1400" b="1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kumimoji="0" lang="ms-MY" sz="1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30%.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ms-MY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ms-MY" sz="1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Contoh</a:t>
            </a:r>
            <a:r>
              <a:rPr kumimoji="0" lang="ms-MY" sz="1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 </a:t>
            </a:r>
            <a:r>
              <a:rPr lang="ms-MY" sz="1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kumimoji="0" lang="ms-MY" sz="1400" b="1" i="0" u="none" strike="noStrike" cap="none" normalizeH="0" baseline="0" dirty="0" smtClean="0">
                <a:ln>
                  <a:noFill/>
                </a:ln>
                <a:latin typeface="Arial" pitchFamily="34" charset="0"/>
                <a:cs typeface="Arial" pitchFamily="34" charset="0"/>
              </a:rPr>
              <a:t>erkumpul dalam</a:t>
            </a:r>
            <a:r>
              <a:rPr kumimoji="0" lang="ms-MY" sz="1400" b="1" i="0" u="none" strike="noStrike" cap="none" normalizeH="0" dirty="0" smtClean="0">
                <a:ln>
                  <a:noFill/>
                </a:ln>
                <a:latin typeface="Arial" pitchFamily="34" charset="0"/>
                <a:cs typeface="Arial" pitchFamily="34" charset="0"/>
              </a:rPr>
              <a:t> masa sebulan = 1000HV – 100HV = 900HV x 30% = RM270.00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ms-MY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ms-MY" sz="1400" b="1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ms-MY" sz="1400" b="1" u="sng" dirty="0" smtClean="0">
                <a:latin typeface="Arial" pitchFamily="34" charset="0"/>
                <a:cs typeface="Arial" pitchFamily="34" charset="0"/>
              </a:rPr>
              <a:t>Bonus Peribadi</a:t>
            </a:r>
            <a:r>
              <a:rPr lang="ms-MY" sz="1400" b="1" dirty="0" smtClean="0">
                <a:latin typeface="Arial" pitchFamily="34" charset="0"/>
                <a:cs typeface="Arial" pitchFamily="34" charset="0"/>
              </a:rPr>
              <a:t> 30%. </a:t>
            </a:r>
            <a:r>
              <a:rPr lang="ms-MY" sz="1400" b="1" dirty="0">
                <a:latin typeface="Arial" pitchFamily="34" charset="0"/>
                <a:cs typeface="Arial" pitchFamily="34" charset="0"/>
              </a:rPr>
              <a:t>K</a:t>
            </a:r>
            <a:r>
              <a:rPr lang="ms-MY" sz="1400" b="1" dirty="0" smtClean="0">
                <a:latin typeface="Arial" pitchFamily="34" charset="0"/>
                <a:cs typeface="Arial" pitchFamily="34" charset="0"/>
              </a:rPr>
              <a:t>esemua HV akan masuk/berada didalam Bonus Unilevel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ms-MY" sz="1400" b="1" i="0" u="none" strike="noStrike" cap="none" normalizeH="0" dirty="0">
                <a:ln>
                  <a:noFill/>
                </a:ln>
                <a:latin typeface="Arial" pitchFamily="34" charset="0"/>
                <a:cs typeface="Arial" pitchFamily="34" charset="0"/>
              </a:rPr>
              <a:t> </a:t>
            </a:r>
            <a:r>
              <a:rPr kumimoji="0" lang="ms-MY" sz="1400" b="1" i="0" u="none" strike="noStrike" cap="none" normalizeH="0" dirty="0" smtClean="0">
                <a:ln>
                  <a:noFill/>
                </a:ln>
                <a:latin typeface="Arial" pitchFamily="34" charset="0"/>
                <a:cs typeface="Arial" pitchFamily="34" charset="0"/>
              </a:rPr>
              <a:t>                 - 35% mengikut tahap kelayakan Level pada Pakej Bonus Unilevel masing-masing.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9848" y="5899620"/>
            <a:ext cx="72259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Untuk Belian Ulangan/Peribadi 100HV, belian PIN B diperlukan kerana PIN A</a:t>
            </a:r>
          </a:p>
          <a:p>
            <a:r>
              <a:rPr lang="en-US" sz="1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Hanyalah untuk kegunaan pendaftaran kemasukan Ahli sahaja. PIN B hanya boleh</a:t>
            </a:r>
          </a:p>
          <a:p>
            <a:r>
              <a:rPr lang="en-US" sz="1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Didapati daripada Stokis Daerah &amp; Mobile Stokis yang berdekatan.</a:t>
            </a:r>
            <a:endParaRPr lang="en-US" sz="14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45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7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7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7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53" name="AutoShape 5"/>
          <p:cNvCxnSpPr>
            <a:cxnSpLocks noChangeShapeType="1"/>
          </p:cNvCxnSpPr>
          <p:nvPr/>
        </p:nvCxnSpPr>
        <p:spPr bwMode="auto">
          <a:xfrm flipH="1">
            <a:off x="5593717" y="2539640"/>
            <a:ext cx="1000501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54" name="AutoShape 6"/>
          <p:cNvCxnSpPr>
            <a:cxnSpLocks noChangeShapeType="1"/>
          </p:cNvCxnSpPr>
          <p:nvPr/>
        </p:nvCxnSpPr>
        <p:spPr bwMode="auto">
          <a:xfrm flipH="1">
            <a:off x="5938929" y="2539640"/>
            <a:ext cx="653701" cy="31978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55" name="AutoShape 7"/>
          <p:cNvCxnSpPr>
            <a:cxnSpLocks noChangeShapeType="1"/>
          </p:cNvCxnSpPr>
          <p:nvPr/>
        </p:nvCxnSpPr>
        <p:spPr bwMode="auto">
          <a:xfrm flipH="1">
            <a:off x="6243728" y="2539640"/>
            <a:ext cx="320328" cy="3197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56" name="AutoShape 8"/>
          <p:cNvCxnSpPr>
            <a:cxnSpLocks noChangeShapeType="1"/>
          </p:cNvCxnSpPr>
          <p:nvPr/>
        </p:nvCxnSpPr>
        <p:spPr bwMode="auto">
          <a:xfrm flipH="1">
            <a:off x="6548528" y="2539640"/>
            <a:ext cx="1240" cy="3197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57" name="AutoShape 9"/>
          <p:cNvCxnSpPr>
            <a:cxnSpLocks noChangeShapeType="1"/>
          </p:cNvCxnSpPr>
          <p:nvPr/>
        </p:nvCxnSpPr>
        <p:spPr bwMode="auto">
          <a:xfrm>
            <a:off x="6606918" y="2539639"/>
            <a:ext cx="165588" cy="31978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58" name="AutoShape 10"/>
          <p:cNvCxnSpPr>
            <a:cxnSpLocks noChangeShapeType="1"/>
          </p:cNvCxnSpPr>
          <p:nvPr/>
        </p:nvCxnSpPr>
        <p:spPr bwMode="auto">
          <a:xfrm>
            <a:off x="6702168" y="2539640"/>
            <a:ext cx="375138" cy="3197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59" name="AutoShape 11"/>
          <p:cNvCxnSpPr>
            <a:cxnSpLocks noChangeShapeType="1"/>
          </p:cNvCxnSpPr>
          <p:nvPr/>
        </p:nvCxnSpPr>
        <p:spPr bwMode="auto">
          <a:xfrm>
            <a:off x="6625968" y="2539640"/>
            <a:ext cx="756138" cy="3197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60" name="AutoShape 12"/>
          <p:cNvCxnSpPr>
            <a:cxnSpLocks noChangeShapeType="1"/>
          </p:cNvCxnSpPr>
          <p:nvPr/>
        </p:nvCxnSpPr>
        <p:spPr bwMode="auto">
          <a:xfrm>
            <a:off x="6625968" y="2539640"/>
            <a:ext cx="1060938" cy="3197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396584" y="3282950"/>
            <a:ext cx="25511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ms-MY" sz="1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L 1 – 100HV  x  </a:t>
            </a:r>
            <a:r>
              <a:rPr lang="ms-M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8</a:t>
            </a:r>
            <a:r>
              <a:rPr kumimoji="0" lang="ms-MY" sz="1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 x  10%  =  RM </a:t>
            </a:r>
            <a:r>
              <a:rPr lang="ms-M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8</a:t>
            </a:r>
            <a:r>
              <a:rPr kumimoji="0" lang="ms-MY" sz="1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0.00</a:t>
            </a:r>
            <a:endParaRPr kumimoji="0" lang="ms-MY" sz="12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257800" y="3498850"/>
            <a:ext cx="27892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ms-MY" sz="1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L 2 – 100HV  x  </a:t>
            </a:r>
            <a:r>
              <a:rPr lang="ms-M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64 </a:t>
            </a:r>
            <a:r>
              <a:rPr kumimoji="0" lang="ms-MY" sz="1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x  5%  =  RM </a:t>
            </a:r>
            <a:r>
              <a:rPr lang="ms-M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320</a:t>
            </a:r>
            <a:r>
              <a:rPr kumimoji="0" lang="ms-MY" sz="1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.00</a:t>
            </a:r>
            <a:endParaRPr kumimoji="0" lang="ms-MY" sz="12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5135562" y="3721100"/>
            <a:ext cx="301783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ms-MY" sz="1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L 3 – 100HV  x  </a:t>
            </a:r>
            <a:r>
              <a:rPr lang="ms-M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512 </a:t>
            </a:r>
            <a:r>
              <a:rPr kumimoji="0" lang="ms-MY" sz="1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x 5%  = RM 2,560.00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5181600" y="3944937"/>
            <a:ext cx="294957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ms-MY" sz="1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L 4 – 100HV  x  </a:t>
            </a:r>
            <a:r>
              <a:rPr lang="ms-M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4096 </a:t>
            </a:r>
            <a:r>
              <a:rPr kumimoji="0" lang="ms-MY" sz="1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x  5%  =  RM 20,480.00</a:t>
            </a:r>
            <a:endParaRPr kumimoji="0" lang="ms-MY" sz="12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105400" y="4189412"/>
            <a:ext cx="310197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ms-MY" sz="1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L 5 – 100HV  x  </a:t>
            </a:r>
            <a:r>
              <a:rPr lang="ms-M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32768</a:t>
            </a:r>
            <a:r>
              <a:rPr kumimoji="0" lang="ms-MY" sz="1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 x  4%  =  RM 131,072.00 </a:t>
            </a:r>
            <a:endParaRPr kumimoji="0" lang="ms-MY" sz="12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4953000" y="5029200"/>
            <a:ext cx="341584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ms-MY" sz="3200" b="1" dirty="0" smtClean="0">
                <a:effectLst>
                  <a:glow rad="63500">
                    <a:srgbClr val="FF0000">
                      <a:alpha val="40000"/>
                    </a:srgbClr>
                  </a:glow>
                </a:effectLst>
                <a:latin typeface="Calibri" pitchFamily="34" charset="0"/>
                <a:cs typeface="Arial" pitchFamily="34" charset="0"/>
              </a:rPr>
              <a:t>RM </a:t>
            </a:r>
            <a:r>
              <a:rPr lang="ms-MY" sz="3200" b="1" u="sng" dirty="0" smtClean="0">
                <a:effectLst>
                  <a:glow rad="63500">
                    <a:srgbClr val="FF0000">
                      <a:alpha val="40000"/>
                    </a:srgbClr>
                  </a:glow>
                </a:effectLst>
                <a:latin typeface="Calibri" pitchFamily="34" charset="0"/>
                <a:cs typeface="Arial" pitchFamily="34" charset="0"/>
              </a:rPr>
              <a:t>7,232,400</a:t>
            </a:r>
            <a:r>
              <a:rPr kumimoji="0" lang="ms-MY" sz="3200" b="1" u="sng" strike="noStrike" cap="none" normalizeH="0" baseline="0" dirty="0" smtClean="0">
                <a:ln>
                  <a:noFill/>
                </a:ln>
                <a:effectLst>
                  <a:glow rad="63500">
                    <a:srgbClr val="FF0000">
                      <a:alpha val="40000"/>
                    </a:srgbClr>
                  </a:glow>
                </a:effectLst>
                <a:latin typeface="Calibri" pitchFamily="34" charset="0"/>
                <a:cs typeface="Arial" pitchFamily="34" charset="0"/>
              </a:rPr>
              <a:t>.00</a:t>
            </a:r>
            <a:endParaRPr kumimoji="0" lang="ms-MY" sz="3200" b="0" u="sng" strike="noStrike" cap="none" normalizeH="0" baseline="0" dirty="0" smtClean="0">
              <a:ln>
                <a:noFill/>
              </a:ln>
              <a:effectLst>
                <a:glow rad="63500">
                  <a:srgbClr val="FF0000"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5244647" y="5791200"/>
            <a:ext cx="289559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ms-MY" sz="2800" b="1" dirty="0" smtClean="0">
                <a:effectLst>
                  <a:glow rad="63500">
                    <a:srgbClr val="FF0000">
                      <a:alpha val="40000"/>
                    </a:srgbClr>
                  </a:glow>
                </a:effectLst>
                <a:latin typeface="Calibri" pitchFamily="34" charset="0"/>
                <a:cs typeface="Arial" pitchFamily="34" charset="0"/>
              </a:rPr>
              <a:t>1</a:t>
            </a:r>
            <a:r>
              <a:rPr kumimoji="0" lang="ms-MY" sz="2800" b="1" i="0" u="none" strike="noStrike" cap="none" normalizeH="0" baseline="0" dirty="0" smtClean="0">
                <a:ln>
                  <a:noFill/>
                </a:ln>
                <a:effectLst>
                  <a:glow rad="63500">
                    <a:srgbClr val="FF0000">
                      <a:alpha val="40000"/>
                    </a:srgbClr>
                  </a:glow>
                </a:effectLst>
                <a:latin typeface="Calibri" pitchFamily="34" charset="0"/>
                <a:cs typeface="Arial" pitchFamily="34" charset="0"/>
              </a:rPr>
              <a:t>% Sahaja</a:t>
            </a:r>
            <a:r>
              <a:rPr kumimoji="0" lang="ms-MY" sz="2800" b="1" i="0" u="none" strike="noStrike" cap="none" normalizeH="0" dirty="0" smtClean="0">
                <a:ln>
                  <a:noFill/>
                </a:ln>
                <a:effectLst>
                  <a:glow rad="63500">
                    <a:srgbClr val="FF0000">
                      <a:alpha val="40000"/>
                    </a:srgbClr>
                  </a:glo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kumimoji="0" lang="ms-MY" sz="2800" b="1" i="0" u="none" strike="noStrike" cap="none" normalizeH="0" baseline="0" dirty="0" smtClean="0">
                <a:ln>
                  <a:noFill/>
                </a:ln>
                <a:effectLst>
                  <a:glow rad="63500">
                    <a:srgbClr val="FF0000">
                      <a:alpha val="40000"/>
                    </a:srgbClr>
                  </a:glow>
                </a:effectLst>
                <a:latin typeface="Calibri" pitchFamily="34" charset="0"/>
                <a:cs typeface="Arial" pitchFamily="34" charset="0"/>
              </a:rPr>
              <a:t>JADI ??</a:t>
            </a:r>
            <a:endParaRPr kumimoji="0" lang="ms-MY" sz="2800" b="0" i="0" u="none" strike="noStrike" cap="none" normalizeH="0" baseline="0" dirty="0" smtClean="0">
              <a:ln>
                <a:noFill/>
              </a:ln>
              <a:effectLst>
                <a:glow rad="63500">
                  <a:srgbClr val="FF0000"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990600" y="4876800"/>
            <a:ext cx="3635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ms-MY" sz="4000" b="1" dirty="0" smtClean="0">
                <a:effectLst>
                  <a:glow rad="63500">
                    <a:srgbClr val="FF0000">
                      <a:alpha val="40000"/>
                    </a:srgbClr>
                  </a:glow>
                </a:effectLst>
                <a:latin typeface="Calibri" pitchFamily="34" charset="0"/>
                <a:cs typeface="Arial" pitchFamily="34" charset="0"/>
              </a:rPr>
              <a:t>RM </a:t>
            </a:r>
            <a:r>
              <a:rPr lang="ms-MY" sz="4000" b="1" u="sng" dirty="0" smtClean="0">
                <a:effectLst>
                  <a:glow rad="63500">
                    <a:srgbClr val="FF0000">
                      <a:alpha val="40000"/>
                    </a:srgbClr>
                  </a:glow>
                </a:effectLst>
                <a:latin typeface="Calibri" pitchFamily="34" charset="0"/>
                <a:cs typeface="Arial" pitchFamily="34" charset="0"/>
              </a:rPr>
              <a:t>7</a:t>
            </a:r>
            <a:r>
              <a:rPr kumimoji="0" lang="ms-MY" sz="4000" b="1" i="0" u="sng" strike="noStrike" cap="none" normalizeH="0" baseline="0" dirty="0" smtClean="0">
                <a:ln>
                  <a:noFill/>
                </a:ln>
                <a:effectLst>
                  <a:glow rad="63500">
                    <a:srgbClr val="FF0000">
                      <a:alpha val="40000"/>
                    </a:srgbClr>
                  </a:glow>
                </a:effectLst>
                <a:latin typeface="Calibri" pitchFamily="34" charset="0"/>
                <a:cs typeface="Arial" pitchFamily="34" charset="0"/>
              </a:rPr>
              <a:t>2,324.00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ms-MY" sz="4000" b="1" dirty="0" smtClean="0">
                <a:effectLst>
                  <a:glow rad="63500">
                    <a:srgbClr val="FF0000">
                      <a:alpha val="40000"/>
                    </a:srgbClr>
                  </a:glow>
                </a:effectLst>
                <a:latin typeface="Broadway" pitchFamily="82" charset="0"/>
                <a:cs typeface="Arial" pitchFamily="34" charset="0"/>
              </a:rPr>
              <a:t>SEBULAN</a:t>
            </a:r>
            <a:endParaRPr kumimoji="0" lang="ms-MY" sz="4000" b="0" i="0" strike="noStrike" cap="none" normalizeH="0" baseline="0" dirty="0" smtClean="0">
              <a:ln>
                <a:noFill/>
              </a:ln>
              <a:effectLst>
                <a:glow rad="63500">
                  <a:srgbClr val="FF0000">
                    <a:alpha val="40000"/>
                  </a:srgbClr>
                </a:glow>
              </a:effectLst>
              <a:latin typeface="Broadway" pitchFamily="82" charset="0"/>
              <a:cs typeface="Arial" pitchFamily="34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5181952"/>
              </p:ext>
            </p:extLst>
          </p:nvPr>
        </p:nvGraphicFramePr>
        <p:xfrm>
          <a:off x="1066800" y="2191662"/>
          <a:ext cx="3429000" cy="2523744"/>
        </p:xfrm>
        <a:graphic>
          <a:graphicData uri="http://schemas.openxmlformats.org/drawingml/2006/table">
            <a:tbl>
              <a:tblPr/>
              <a:tblGrid>
                <a:gridCol w="914400"/>
                <a:gridCol w="809171"/>
                <a:gridCol w="867229"/>
                <a:gridCol w="838200"/>
              </a:tblGrid>
              <a:tr h="215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LEVEL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HD7</a:t>
                      </a:r>
                      <a:endParaRPr lang="ms-MY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HD3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HD1</a:t>
                      </a:r>
                      <a:endParaRPr lang="ms-MY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5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L-1</a:t>
                      </a:r>
                      <a:endParaRPr lang="ms-MY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10%</a:t>
                      </a:r>
                      <a:endParaRPr lang="ms-MY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10%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10%</a:t>
                      </a:r>
                      <a:endParaRPr lang="ms-MY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5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L-2</a:t>
                      </a:r>
                      <a:endParaRPr lang="ms-MY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  <a:endParaRPr lang="ms-MY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  <a:endParaRPr lang="ms-MY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5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L-3</a:t>
                      </a:r>
                      <a:endParaRPr lang="ms-MY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  <a:endParaRPr lang="ms-MY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  <a:endParaRPr lang="ms-MY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5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L-4</a:t>
                      </a:r>
                      <a:endParaRPr lang="ms-MY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  <a:endParaRPr lang="ms-MY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600" b="1" i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US" sz="1600" b="1" i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US" sz="1600" b="1" i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US" sz="1600" b="1" i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20%</a:t>
                      </a:r>
                      <a:endParaRPr lang="en-US" sz="1600" b="1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28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L-5</a:t>
                      </a:r>
                      <a:endParaRPr lang="ms-MY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4%</a:t>
                      </a:r>
                      <a:endParaRPr lang="ms-MY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25%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28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L-6</a:t>
                      </a:r>
                      <a:endParaRPr lang="ms-MY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3%</a:t>
                      </a:r>
                      <a:endParaRPr lang="ms-MY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15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L-7</a:t>
                      </a:r>
                      <a:endParaRPr lang="ms-MY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3%</a:t>
                      </a:r>
                      <a:endParaRPr lang="ms-MY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15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TOTAL- %</a:t>
                      </a:r>
                      <a:endParaRPr lang="ms-MY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35%</a:t>
                      </a:r>
                      <a:endParaRPr lang="ms-MY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i="1" dirty="0"/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4876800" y="4427537"/>
            <a:ext cx="35052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ms-MY" sz="1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L 6 – 100HV  x  </a:t>
            </a:r>
            <a:r>
              <a:rPr lang="ms-M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262144</a:t>
            </a:r>
            <a:r>
              <a:rPr kumimoji="0" lang="ms-MY" sz="1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 x  3%  =  RM </a:t>
            </a:r>
            <a:r>
              <a:rPr lang="ms-M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786,432</a:t>
            </a:r>
            <a:r>
              <a:rPr kumimoji="0" lang="ms-MY" sz="1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.00</a:t>
            </a:r>
            <a:endParaRPr kumimoji="0" lang="ms-MY" sz="12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4800600" y="4656137"/>
            <a:ext cx="36576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ms-MY" sz="1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L 7 – 100HV  x </a:t>
            </a:r>
            <a:r>
              <a:rPr kumimoji="0" lang="ms-MY" sz="1200" b="1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ms-M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2097152 </a:t>
            </a:r>
            <a:r>
              <a:rPr kumimoji="0" lang="ms-MY" sz="1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x  3%  =  RM </a:t>
            </a:r>
            <a:r>
              <a:rPr lang="ms-M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6,291,456</a:t>
            </a:r>
            <a:r>
              <a:rPr kumimoji="0" lang="ms-MY" sz="1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.00</a:t>
            </a:r>
            <a:endParaRPr kumimoji="0" lang="ms-MY" sz="12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6397368" y="2082440"/>
            <a:ext cx="419099" cy="457199"/>
            <a:chOff x="7200900" y="1600200"/>
            <a:chExt cx="561975" cy="652463"/>
          </a:xfrm>
        </p:grpSpPr>
        <p:sp>
          <p:nvSpPr>
            <p:cNvPr id="33" name="AutoShape 15"/>
            <p:cNvSpPr>
              <a:spLocks noChangeArrowheads="1"/>
            </p:cNvSpPr>
            <p:nvPr/>
          </p:nvSpPr>
          <p:spPr bwMode="auto">
            <a:xfrm>
              <a:off x="7332663" y="1600200"/>
              <a:ext cx="280987" cy="2921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28398" dir="3806097" algn="ctr" rotWithShape="0">
                <a:srgbClr val="48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s-MY">
                <a:solidFill>
                  <a:srgbClr val="FFFF00"/>
                </a:solidFill>
              </a:endParaRPr>
            </a:p>
          </p:txBody>
        </p:sp>
        <p:sp>
          <p:nvSpPr>
            <p:cNvPr id="34" name="AutoShape 16"/>
            <p:cNvSpPr>
              <a:spLocks noChangeArrowheads="1"/>
            </p:cNvSpPr>
            <p:nvPr/>
          </p:nvSpPr>
          <p:spPr bwMode="auto">
            <a:xfrm rot="16200000">
              <a:off x="7301706" y="1791494"/>
              <a:ext cx="360363" cy="561975"/>
            </a:xfrm>
            <a:prstGeom prst="flowChartDelay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8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ms-MY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5787769" y="2844441"/>
            <a:ext cx="228600" cy="228600"/>
            <a:chOff x="7200900" y="1600200"/>
            <a:chExt cx="561975" cy="652463"/>
          </a:xfrm>
        </p:grpSpPr>
        <p:sp>
          <p:nvSpPr>
            <p:cNvPr id="36" name="AutoShape 15"/>
            <p:cNvSpPr>
              <a:spLocks noChangeArrowheads="1"/>
            </p:cNvSpPr>
            <p:nvPr/>
          </p:nvSpPr>
          <p:spPr bwMode="auto">
            <a:xfrm>
              <a:off x="7332663" y="1600200"/>
              <a:ext cx="280987" cy="2921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28398" dir="3806097" algn="ctr" rotWithShape="0">
                <a:srgbClr val="48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s-MY">
                <a:solidFill>
                  <a:srgbClr val="FFFF00"/>
                </a:solidFill>
              </a:endParaRPr>
            </a:p>
          </p:txBody>
        </p:sp>
        <p:sp>
          <p:nvSpPr>
            <p:cNvPr id="37" name="AutoShape 16"/>
            <p:cNvSpPr>
              <a:spLocks noChangeArrowheads="1"/>
            </p:cNvSpPr>
            <p:nvPr/>
          </p:nvSpPr>
          <p:spPr bwMode="auto">
            <a:xfrm rot="16200000">
              <a:off x="7301706" y="1791494"/>
              <a:ext cx="360363" cy="561975"/>
            </a:xfrm>
            <a:prstGeom prst="flowChartDelay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8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ms-MY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7"/>
          <p:cNvGrpSpPr/>
          <p:nvPr/>
        </p:nvGrpSpPr>
        <p:grpSpPr>
          <a:xfrm>
            <a:off x="6092568" y="2844440"/>
            <a:ext cx="228600" cy="228600"/>
            <a:chOff x="7200900" y="1600200"/>
            <a:chExt cx="561975" cy="652463"/>
          </a:xfrm>
        </p:grpSpPr>
        <p:sp>
          <p:nvSpPr>
            <p:cNvPr id="39" name="AutoShape 15"/>
            <p:cNvSpPr>
              <a:spLocks noChangeArrowheads="1"/>
            </p:cNvSpPr>
            <p:nvPr/>
          </p:nvSpPr>
          <p:spPr bwMode="auto">
            <a:xfrm>
              <a:off x="7332663" y="1600200"/>
              <a:ext cx="280987" cy="2921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28398" dir="3806097" algn="ctr" rotWithShape="0">
                <a:srgbClr val="48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s-MY">
                <a:solidFill>
                  <a:srgbClr val="FFFF00"/>
                </a:solidFill>
              </a:endParaRPr>
            </a:p>
          </p:txBody>
        </p:sp>
        <p:sp>
          <p:nvSpPr>
            <p:cNvPr id="40" name="AutoShape 16"/>
            <p:cNvSpPr>
              <a:spLocks noChangeArrowheads="1"/>
            </p:cNvSpPr>
            <p:nvPr/>
          </p:nvSpPr>
          <p:spPr bwMode="auto">
            <a:xfrm rot="16200000">
              <a:off x="7301706" y="1791494"/>
              <a:ext cx="360363" cy="561975"/>
            </a:xfrm>
            <a:prstGeom prst="flowChartDelay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8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ms-MY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6397368" y="2844440"/>
            <a:ext cx="228600" cy="228600"/>
            <a:chOff x="7200900" y="1600200"/>
            <a:chExt cx="561975" cy="652463"/>
          </a:xfrm>
        </p:grpSpPr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7332663" y="1600200"/>
              <a:ext cx="280987" cy="2921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28398" dir="3806097" algn="ctr" rotWithShape="0">
                <a:srgbClr val="48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s-MY">
                <a:solidFill>
                  <a:srgbClr val="FFFF00"/>
                </a:solidFill>
              </a:endParaRPr>
            </a:p>
          </p:txBody>
        </p:sp>
        <p:sp>
          <p:nvSpPr>
            <p:cNvPr id="43" name="AutoShape 16"/>
            <p:cNvSpPr>
              <a:spLocks noChangeArrowheads="1"/>
            </p:cNvSpPr>
            <p:nvPr/>
          </p:nvSpPr>
          <p:spPr bwMode="auto">
            <a:xfrm rot="16200000">
              <a:off x="7301706" y="1791494"/>
              <a:ext cx="360363" cy="561975"/>
            </a:xfrm>
            <a:prstGeom prst="flowChartDelay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8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ms-MY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43"/>
          <p:cNvGrpSpPr/>
          <p:nvPr/>
        </p:nvGrpSpPr>
        <p:grpSpPr>
          <a:xfrm>
            <a:off x="6702168" y="2844440"/>
            <a:ext cx="228600" cy="228600"/>
            <a:chOff x="7200900" y="1600200"/>
            <a:chExt cx="561975" cy="652463"/>
          </a:xfrm>
        </p:grpSpPr>
        <p:sp>
          <p:nvSpPr>
            <p:cNvPr id="45" name="AutoShape 15"/>
            <p:cNvSpPr>
              <a:spLocks noChangeArrowheads="1"/>
            </p:cNvSpPr>
            <p:nvPr/>
          </p:nvSpPr>
          <p:spPr bwMode="auto">
            <a:xfrm>
              <a:off x="7332663" y="1600200"/>
              <a:ext cx="280987" cy="2921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28398" dir="3806097" algn="ctr" rotWithShape="0">
                <a:srgbClr val="48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s-MY">
                <a:solidFill>
                  <a:srgbClr val="FFFF00"/>
                </a:solidFill>
              </a:endParaRPr>
            </a:p>
          </p:txBody>
        </p:sp>
        <p:sp>
          <p:nvSpPr>
            <p:cNvPr id="46" name="AutoShape 16"/>
            <p:cNvSpPr>
              <a:spLocks noChangeArrowheads="1"/>
            </p:cNvSpPr>
            <p:nvPr/>
          </p:nvSpPr>
          <p:spPr bwMode="auto">
            <a:xfrm rot="16200000">
              <a:off x="7301706" y="1791494"/>
              <a:ext cx="360363" cy="561975"/>
            </a:xfrm>
            <a:prstGeom prst="flowChartDelay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8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ms-MY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46"/>
          <p:cNvGrpSpPr/>
          <p:nvPr/>
        </p:nvGrpSpPr>
        <p:grpSpPr>
          <a:xfrm>
            <a:off x="7006968" y="2844440"/>
            <a:ext cx="228600" cy="228600"/>
            <a:chOff x="7200900" y="1600200"/>
            <a:chExt cx="561975" cy="652463"/>
          </a:xfrm>
        </p:grpSpPr>
        <p:sp>
          <p:nvSpPr>
            <p:cNvPr id="48" name="AutoShape 15"/>
            <p:cNvSpPr>
              <a:spLocks noChangeArrowheads="1"/>
            </p:cNvSpPr>
            <p:nvPr/>
          </p:nvSpPr>
          <p:spPr bwMode="auto">
            <a:xfrm>
              <a:off x="7332663" y="1600200"/>
              <a:ext cx="280987" cy="2921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28398" dir="3806097" algn="ctr" rotWithShape="0">
                <a:srgbClr val="48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s-MY">
                <a:solidFill>
                  <a:srgbClr val="FFFF00"/>
                </a:solidFill>
              </a:endParaRPr>
            </a:p>
          </p:txBody>
        </p:sp>
        <p:sp>
          <p:nvSpPr>
            <p:cNvPr id="49" name="AutoShape 16"/>
            <p:cNvSpPr>
              <a:spLocks noChangeArrowheads="1"/>
            </p:cNvSpPr>
            <p:nvPr/>
          </p:nvSpPr>
          <p:spPr bwMode="auto">
            <a:xfrm rot="16200000">
              <a:off x="7301706" y="1791494"/>
              <a:ext cx="360363" cy="561975"/>
            </a:xfrm>
            <a:prstGeom prst="flowChartDelay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8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ms-MY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49"/>
          <p:cNvGrpSpPr/>
          <p:nvPr/>
        </p:nvGrpSpPr>
        <p:grpSpPr>
          <a:xfrm>
            <a:off x="7311768" y="2844440"/>
            <a:ext cx="228600" cy="228600"/>
            <a:chOff x="7200900" y="1600200"/>
            <a:chExt cx="561975" cy="652463"/>
          </a:xfrm>
        </p:grpSpPr>
        <p:sp>
          <p:nvSpPr>
            <p:cNvPr id="51" name="AutoShape 15"/>
            <p:cNvSpPr>
              <a:spLocks noChangeArrowheads="1"/>
            </p:cNvSpPr>
            <p:nvPr/>
          </p:nvSpPr>
          <p:spPr bwMode="auto">
            <a:xfrm>
              <a:off x="7332663" y="1600200"/>
              <a:ext cx="280987" cy="2921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28398" dir="3806097" algn="ctr" rotWithShape="0">
                <a:srgbClr val="48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s-MY">
                <a:solidFill>
                  <a:srgbClr val="FFFF00"/>
                </a:solidFill>
              </a:endParaRPr>
            </a:p>
          </p:txBody>
        </p:sp>
        <p:sp>
          <p:nvSpPr>
            <p:cNvPr id="52" name="AutoShape 16"/>
            <p:cNvSpPr>
              <a:spLocks noChangeArrowheads="1"/>
            </p:cNvSpPr>
            <p:nvPr/>
          </p:nvSpPr>
          <p:spPr bwMode="auto">
            <a:xfrm rot="16200000">
              <a:off x="7301706" y="1791494"/>
              <a:ext cx="360363" cy="561975"/>
            </a:xfrm>
            <a:prstGeom prst="flowChartDelay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8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ms-MY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52"/>
          <p:cNvGrpSpPr/>
          <p:nvPr/>
        </p:nvGrpSpPr>
        <p:grpSpPr>
          <a:xfrm>
            <a:off x="5482968" y="2844440"/>
            <a:ext cx="228600" cy="228600"/>
            <a:chOff x="7200900" y="1600200"/>
            <a:chExt cx="561975" cy="652463"/>
          </a:xfrm>
        </p:grpSpPr>
        <p:sp>
          <p:nvSpPr>
            <p:cNvPr id="54" name="AutoShape 15"/>
            <p:cNvSpPr>
              <a:spLocks noChangeArrowheads="1"/>
            </p:cNvSpPr>
            <p:nvPr/>
          </p:nvSpPr>
          <p:spPr bwMode="auto">
            <a:xfrm>
              <a:off x="7332663" y="1600200"/>
              <a:ext cx="280987" cy="2921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28398" dir="3806097" algn="ctr" rotWithShape="0">
                <a:srgbClr val="48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s-MY">
                <a:solidFill>
                  <a:srgbClr val="FFFF00"/>
                </a:solidFill>
              </a:endParaRPr>
            </a:p>
          </p:txBody>
        </p:sp>
        <p:sp>
          <p:nvSpPr>
            <p:cNvPr id="55" name="AutoShape 16"/>
            <p:cNvSpPr>
              <a:spLocks noChangeArrowheads="1"/>
            </p:cNvSpPr>
            <p:nvPr/>
          </p:nvSpPr>
          <p:spPr bwMode="auto">
            <a:xfrm rot="16200000">
              <a:off x="7301706" y="1791494"/>
              <a:ext cx="360363" cy="561975"/>
            </a:xfrm>
            <a:prstGeom prst="flowChartDelay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8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ms-MY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55"/>
          <p:cNvGrpSpPr/>
          <p:nvPr/>
        </p:nvGrpSpPr>
        <p:grpSpPr>
          <a:xfrm>
            <a:off x="7616568" y="2844440"/>
            <a:ext cx="228600" cy="228600"/>
            <a:chOff x="7200900" y="1600200"/>
            <a:chExt cx="561975" cy="652463"/>
          </a:xfrm>
        </p:grpSpPr>
        <p:sp>
          <p:nvSpPr>
            <p:cNvPr id="57" name="AutoShape 15"/>
            <p:cNvSpPr>
              <a:spLocks noChangeArrowheads="1"/>
            </p:cNvSpPr>
            <p:nvPr/>
          </p:nvSpPr>
          <p:spPr bwMode="auto">
            <a:xfrm>
              <a:off x="7332663" y="1600200"/>
              <a:ext cx="280987" cy="2921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28398" dir="3806097" algn="ctr" rotWithShape="0">
                <a:srgbClr val="48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s-MY">
                <a:solidFill>
                  <a:srgbClr val="FFFF00"/>
                </a:solidFill>
              </a:endParaRPr>
            </a:p>
          </p:txBody>
        </p:sp>
        <p:sp>
          <p:nvSpPr>
            <p:cNvPr id="58" name="AutoShape 16"/>
            <p:cNvSpPr>
              <a:spLocks noChangeArrowheads="1"/>
            </p:cNvSpPr>
            <p:nvPr/>
          </p:nvSpPr>
          <p:spPr bwMode="auto">
            <a:xfrm rot="16200000">
              <a:off x="7301706" y="1791494"/>
              <a:ext cx="360363" cy="561975"/>
            </a:xfrm>
            <a:prstGeom prst="flowChartDelay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8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ms-MY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5320384" y="2162316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b="1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Anda HD7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370104" y="3075801"/>
            <a:ext cx="2541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sz="1200" b="1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 1       2       3      4       5      6       7       8</a:t>
            </a:r>
            <a:endParaRPr lang="en-US" sz="1200" dirty="0"/>
          </a:p>
        </p:txBody>
      </p:sp>
      <p:pic>
        <p:nvPicPr>
          <p:cNvPr id="53" name="Picture 52" descr="log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984162" y="1143000"/>
            <a:ext cx="5447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s-MY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</a:t>
            </a:r>
            <a:r>
              <a:rPr lang="ms-MY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Bonus Unilevel</a:t>
            </a:r>
            <a:r>
              <a:rPr lang="ms-MY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- 35%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s-MY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s-MY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ms-MY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Level 1 – 7</a:t>
            </a:r>
            <a:r>
              <a:rPr lang="ms-MY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ms-MY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(Sistem Mampatan / Compress Up)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2" grpId="0"/>
      <p:bldP spid="27663" grpId="0"/>
      <p:bldP spid="27664" grpId="0"/>
      <p:bldP spid="27665" grpId="0"/>
      <p:bldP spid="27666" grpId="0"/>
      <p:bldP spid="25" grpId="0"/>
      <p:bldP spid="26" grpId="0"/>
      <p:bldP spid="27" grpId="0"/>
      <p:bldP spid="30" grpId="0"/>
      <p:bldP spid="31" grpId="0"/>
      <p:bldP spid="60" grpId="0"/>
      <p:bldP spid="61" grpId="0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6764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/>
              <a:t>CARA PANTAS</a:t>
            </a:r>
          </a:p>
          <a:p>
            <a:pPr algn="ctr"/>
            <a:r>
              <a:rPr lang="en-US" sz="6000" b="1" dirty="0" smtClean="0"/>
              <a:t>MENJANA PENDAPATAN</a:t>
            </a:r>
          </a:p>
          <a:p>
            <a:pPr algn="ctr"/>
            <a:r>
              <a:rPr lang="en-US" sz="6000" b="1" dirty="0" smtClean="0"/>
              <a:t>RM1500 SEHARI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xmlns="" val="319905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  <p:pic>
        <p:nvPicPr>
          <p:cNvPr id="3" name="Picture 2" descr="4x98-00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828800"/>
            <a:ext cx="871386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905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  <p:pic>
        <p:nvPicPr>
          <p:cNvPr id="3" name="Picture 2" descr="4x98-01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47650"/>
            <a:ext cx="86106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905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  <p:pic>
        <p:nvPicPr>
          <p:cNvPr id="3" name="Picture 2" descr="4x98-02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414272"/>
            <a:ext cx="8820084" cy="50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905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  <p:pic>
        <p:nvPicPr>
          <p:cNvPr id="3" name="Picture 2" descr="4x98-03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975104"/>
            <a:ext cx="8839200" cy="335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905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  <p:pic>
        <p:nvPicPr>
          <p:cNvPr id="3" name="Picture 2" descr="4x98-04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975104"/>
            <a:ext cx="8839200" cy="335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905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0074" y="2538534"/>
            <a:ext cx="2617596" cy="3772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3179" y="2524885"/>
            <a:ext cx="2617596" cy="3799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247884" y="990600"/>
            <a:ext cx="67300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MLM  BUSINESS  TOP </a:t>
            </a:r>
          </a:p>
          <a:p>
            <a:pPr algn="ctr"/>
            <a:r>
              <a:rPr lang="en-US" sz="40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EARNERS  IN  MAY  2012</a:t>
            </a:r>
            <a:r>
              <a:rPr lang="en-US" sz="4000" b="1" i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MY" sz="4000" b="1" i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logo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905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 bwMode="auto">
          <a:xfrm flipH="1">
            <a:off x="3397883" y="4520170"/>
            <a:ext cx="1038890" cy="32910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>
            <a:off x="4447931" y="4514127"/>
            <a:ext cx="1058188" cy="31695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722497" y="1325940"/>
            <a:ext cx="720735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BAGAI MANA MEREKA BERJAYA..?</a:t>
            </a:r>
          </a:p>
          <a:p>
            <a:pPr algn="ctr"/>
            <a:r>
              <a:rPr lang="en-US" sz="32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Cuma….</a:t>
            </a:r>
          </a:p>
          <a:p>
            <a:pPr algn="ctr"/>
            <a:r>
              <a:rPr lang="en-US" sz="32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Membina Jaringan Minima.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867400"/>
            <a:ext cx="8382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Kemudian Jadikan  Kumpulan Yang Besar</a:t>
            </a:r>
            <a:endParaRPr lang="en-MY" sz="3200" b="1" i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  <p:pic>
        <p:nvPicPr>
          <p:cNvPr id="11" name="Picture 10" descr="woma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617719"/>
            <a:ext cx="914400" cy="94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Edmark\Desktop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576762"/>
            <a:ext cx="955117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1891" y="3196492"/>
            <a:ext cx="1248529" cy="12049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5427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DSC_6531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t="12630" r="13323" b="9928"/>
          <a:stretch>
            <a:fillRect/>
          </a:stretch>
        </p:blipFill>
        <p:spPr bwMode="auto">
          <a:xfrm>
            <a:off x="152400" y="2743200"/>
            <a:ext cx="2362200" cy="3657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1254978"/>
            <a:ext cx="6324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Penubuhan Syarikat High Dimension Network 002236210-P</a:t>
            </a:r>
          </a:p>
          <a:p>
            <a:pPr marL="342900" indent="-342900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Pada  19 June 2013.</a:t>
            </a:r>
          </a:p>
          <a:p>
            <a:pPr marL="342900" indent="-342900"/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 startAt="2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 berbayar RM 500K – Ekuitinya 100% dimiliki Warga Malaysia.</a:t>
            </a:r>
          </a:p>
          <a:p>
            <a:pPr marL="342900" indent="-342900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buAutoNum type="arabicPeriod" startAt="3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 dan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 syarikat.</a:t>
            </a:r>
          </a:p>
          <a:p>
            <a:pPr marL="342900" indent="-342900"/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 Adalah untuk memastikan pertumbuhan yang berterusan untuk para pelanggan, dan ahli-ahli HDN bersama-sama ke Era Wawasan 2020. ALAF BARU berazam untuk menjadi sebuah  syarikat terkemuka bagi  Rangkaian &amp; Komunikasi dengan gabungan, Produk dan Teknik Marketing  yang berkualiti.</a:t>
            </a:r>
          </a:p>
          <a:p>
            <a:pPr marL="342900" indent="-342900"/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Menyediakan  peluang perniagaan dalam Bisnes Networking (eCommerce - eDagang) dengan bantuan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engurusan yang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erpengalaman  lebih dari 20 tahun.</a:t>
            </a:r>
          </a:p>
          <a:p>
            <a:pPr marL="342900" indent="-342900"/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&gt;&gt; Melahirkan  Jutawan-jutawan  HD NETWORK  yang 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erkualiti dan Inovasi.</a:t>
            </a:r>
          </a:p>
        </p:txBody>
      </p:sp>
      <p:sp>
        <p:nvSpPr>
          <p:cNvPr id="4" name="Snip Diagonal Corner Rectangle 3"/>
          <p:cNvSpPr/>
          <p:nvPr/>
        </p:nvSpPr>
        <p:spPr>
          <a:xfrm>
            <a:off x="1905000" y="228600"/>
            <a:ext cx="7086600" cy="685800"/>
          </a:xfrm>
          <a:prstGeom prst="snip2DiagRect">
            <a:avLst>
              <a:gd name="adj1" fmla="val 50000"/>
              <a:gd name="adj2" fmla="val 877"/>
            </a:avLst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PENGENALAN SYARIKAT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log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5029200"/>
            <a:ext cx="1981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 G2B LOBBY LEVEL</a:t>
            </a:r>
          </a:p>
          <a:p>
            <a:r>
              <a:rPr lang="en-US" sz="1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HOTEL HOLIDAY VILLA </a:t>
            </a:r>
            <a:endParaRPr lang="en-US" sz="12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sz="1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225 JALAN AMPANG</a:t>
            </a:r>
          </a:p>
          <a:p>
            <a:r>
              <a:rPr lang="en-US" sz="1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50450 KUALA LUMPUR</a:t>
            </a:r>
          </a:p>
          <a:p>
            <a:r>
              <a:rPr lang="en-US" sz="1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 :  03-21669635 </a:t>
            </a:r>
            <a:r>
              <a:rPr lang="en-US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Fax </a:t>
            </a:r>
            <a:r>
              <a:rPr lang="en-US" sz="1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03-21669972</a:t>
            </a:r>
          </a:p>
          <a:p>
            <a:r>
              <a:rPr lang="en-US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www.hdn2u.com</a:t>
            </a:r>
            <a:endParaRPr lang="en-US" sz="12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752600"/>
            <a:ext cx="605496" cy="597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453" y="1143000"/>
            <a:ext cx="638833" cy="6056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6544" y="1219200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Founder-CEO</a:t>
            </a:r>
          </a:p>
          <a:p>
            <a:r>
              <a:rPr lang="en-US" sz="1000" dirty="0" smtClean="0"/>
              <a:t>Datuk Razak Ghani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61344" y="2328446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Founder-Director</a:t>
            </a:r>
          </a:p>
          <a:p>
            <a:pPr algn="ctr"/>
            <a:r>
              <a:rPr lang="en-US" sz="800" dirty="0" smtClean="0"/>
              <a:t>Datin Naelah Mohammed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212757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" y="1143000"/>
            <a:ext cx="8839200" cy="5486400"/>
          </a:xfrm>
          <a:ln w="57150" cmpd="thinThick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47856" y="1219200"/>
            <a:ext cx="7434144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spc="50" dirty="0" smtClean="0">
                <a:ln w="11430"/>
                <a:latin typeface="Kokila" pitchFamily="34" charset="0"/>
                <a:cs typeface="Kokila" pitchFamily="34" charset="0"/>
              </a:rPr>
              <a:t>Anda inginkan pendapatan..?</a:t>
            </a:r>
            <a:endParaRPr lang="en-US" sz="4800" b="1" spc="50" dirty="0">
              <a:ln w="11430"/>
              <a:latin typeface="Kokila" pitchFamily="34" charset="0"/>
              <a:cs typeface="Kokil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9256" y="3276600"/>
            <a:ext cx="7434144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spc="50" dirty="0" smtClean="0">
                <a:ln w="11430"/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Just follow the system</a:t>
            </a:r>
            <a:endParaRPr lang="en-US" sz="7200" b="1" spc="50" dirty="0">
              <a:ln w="11430"/>
              <a:solidFill>
                <a:srgbClr val="FF0000"/>
              </a:solidFill>
              <a:latin typeface="Kokila" pitchFamily="34" charset="0"/>
              <a:cs typeface="Kokil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48" y="2674203"/>
            <a:ext cx="36576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spc="50" dirty="0" smtClean="0">
                <a:ln w="11430"/>
                <a:latin typeface="Kokila" pitchFamily="34" charset="0"/>
                <a:cs typeface="Kokila" pitchFamily="34" charset="0"/>
              </a:rPr>
              <a:t>RM 1500 Sehari</a:t>
            </a:r>
            <a:endParaRPr lang="en-US" sz="4800" b="1" spc="50" dirty="0">
              <a:ln w="11430"/>
              <a:latin typeface="Kokila" pitchFamily="34" charset="0"/>
              <a:cs typeface="Kokil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48" y="2674203"/>
            <a:ext cx="297175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spc="50" dirty="0" smtClean="0">
                <a:ln w="11430"/>
                <a:latin typeface="Kokila" pitchFamily="34" charset="0"/>
                <a:cs typeface="Kokila" pitchFamily="34" charset="0"/>
              </a:rPr>
              <a:t>4 Hari</a:t>
            </a:r>
            <a:endParaRPr lang="en-US" sz="4800" b="1" spc="50" dirty="0">
              <a:ln w="11430"/>
              <a:latin typeface="Kokila" pitchFamily="34" charset="0"/>
              <a:cs typeface="Kokila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343448" y="2971800"/>
            <a:ext cx="1981200" cy="226699"/>
          </a:xfrm>
          <a:prstGeom prst="rightArrow">
            <a:avLst/>
          </a:prstGeom>
          <a:solidFill>
            <a:schemeClr val="tx1">
              <a:lumMod val="85000"/>
            </a:schemeClr>
          </a:solidFill>
          <a:ln w="9525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Up Arrow 9"/>
          <p:cNvSpPr/>
          <p:nvPr/>
        </p:nvSpPr>
        <p:spPr>
          <a:xfrm>
            <a:off x="4180296" y="4123904"/>
            <a:ext cx="620304" cy="2495971"/>
          </a:xfrm>
          <a:prstGeom prst="upArrow">
            <a:avLst/>
          </a:prstGeom>
          <a:solidFill>
            <a:srgbClr val="FFC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1" name="Picture 10" descr="log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  <p:pic>
        <p:nvPicPr>
          <p:cNvPr id="12" name="Picture 11" descr="log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2574" y="2133600"/>
            <a:ext cx="1605826" cy="8504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4648200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508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Bagaimana memperolehi RM1500 dalam </a:t>
            </a:r>
            <a:br>
              <a:rPr lang="en-US" sz="3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</a:br>
            <a:r>
              <a:rPr lang="en-US" sz="3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masa 4 hari bermodalkan RM98/RM110.?</a:t>
            </a:r>
            <a:endParaRPr lang="en-US" sz="32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oper Black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2000" y="3427512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HARI -1</a:t>
            </a:r>
            <a:endParaRPr lang="en-US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oper Black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63916" y="2743200"/>
            <a:ext cx="979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RM120</a:t>
            </a:r>
          </a:p>
          <a:p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RM  30</a:t>
            </a:r>
          </a:p>
          <a:p>
            <a:endParaRPr lang="en-US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oper Black" pitchFamily="18" charset="0"/>
            </a:endParaRPr>
          </a:p>
          <a:p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RM150</a:t>
            </a:r>
            <a:endParaRPr lang="en-US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oper Black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152900" y="2817912"/>
            <a:ext cx="0" cy="39638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85800" y="4038600"/>
            <a:ext cx="731520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62000" y="4495800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HARI -2</a:t>
            </a:r>
            <a:endParaRPr lang="en-US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oper Black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352800" y="426571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4</a:t>
            </a:r>
            <a:endParaRPr lang="en-US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oper Black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52800" y="481078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4</a:t>
            </a:r>
            <a:endParaRPr lang="en-US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oper Black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95482" y="458366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8</a:t>
            </a:r>
            <a:endParaRPr lang="en-US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oper Black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68676" y="426571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4</a:t>
            </a:r>
            <a:endParaRPr lang="en-US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oper Black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68676" y="481078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4</a:t>
            </a:r>
            <a:endParaRPr lang="en-US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oper Black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25876" y="458366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8</a:t>
            </a:r>
            <a:endParaRPr lang="en-US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oper Black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63916" y="4495800"/>
            <a:ext cx="979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RM120</a:t>
            </a:r>
            <a:endParaRPr lang="en-US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oper Black" pitchFamily="18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85800" y="5334000"/>
            <a:ext cx="739140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2000" y="5561112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HARI -3</a:t>
            </a:r>
            <a:endParaRPr lang="en-US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oper Black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192076" y="557278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8</a:t>
            </a:r>
            <a:endParaRPr lang="en-US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oper Black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30418" y="6246912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32</a:t>
            </a:r>
            <a:endParaRPr lang="en-US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oper Black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651430" y="557278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8</a:t>
            </a:r>
            <a:endParaRPr lang="en-US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oper Black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18230" y="5561112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32</a:t>
            </a:r>
            <a:endParaRPr lang="en-US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oper Black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553200" y="557278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RM480</a:t>
            </a:r>
            <a:endParaRPr lang="en-US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oper Black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685800" y="6096000"/>
            <a:ext cx="739140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19945" y="6248400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HARI -4</a:t>
            </a:r>
            <a:endParaRPr lang="en-US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oper Black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76600" y="5561112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32</a:t>
            </a:r>
            <a:endParaRPr lang="en-US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oper Black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575230" y="625858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32</a:t>
            </a:r>
            <a:endParaRPr lang="en-US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oper Black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00400" y="6258580"/>
            <a:ext cx="59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128</a:t>
            </a:r>
            <a:endParaRPr lang="en-US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oper Black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638800" y="6246912"/>
            <a:ext cx="59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128</a:t>
            </a:r>
            <a:endParaRPr lang="en-US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oper Black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518209" y="6182380"/>
            <a:ext cx="1635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RM1500</a:t>
            </a:r>
            <a:endParaRPr lang="en-US" sz="28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oper Black" pitchFamily="18" charset="0"/>
            </a:endParaRPr>
          </a:p>
        </p:txBody>
      </p:sp>
      <p:pic>
        <p:nvPicPr>
          <p:cNvPr id="38" name="Picture 37" descr="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  <p:pic>
        <p:nvPicPr>
          <p:cNvPr id="41" name="Picture 2" descr="C:\Users\Edmark\Desktop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1337" y="2742571"/>
            <a:ext cx="54292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 descr="C:\Users\Edmark\Desktop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4863" y="2740232"/>
            <a:ext cx="566737" cy="57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 descr="woma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431549"/>
            <a:ext cx="53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 descr="ma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3205" y="3439487"/>
            <a:ext cx="5159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 descr="C:\Users\Edmark\Desktop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5075" y="4191000"/>
            <a:ext cx="54292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79" descr="ma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4724400"/>
            <a:ext cx="5159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3" descr="C:\Users\Edmark\Desktop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8093" y="4149951"/>
            <a:ext cx="563507" cy="57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81" descr="woma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708525"/>
            <a:ext cx="53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3048000" y="449580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048000" y="502920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181600" y="449580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181600" y="502920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/>
          <p:cNvSpPr/>
          <p:nvPr/>
        </p:nvSpPr>
        <p:spPr>
          <a:xfrm>
            <a:off x="3654552" y="4468812"/>
            <a:ext cx="155448" cy="56038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Brace 85"/>
          <p:cNvSpPr/>
          <p:nvPr/>
        </p:nvSpPr>
        <p:spPr>
          <a:xfrm>
            <a:off x="5788152" y="4468812"/>
            <a:ext cx="155448" cy="56038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2590800" y="5791200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2590800" y="6477000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5029200" y="5791200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029200" y="6477000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1969454"/>
            <a:ext cx="880713" cy="849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0137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500"/>
                            </p:stCondLst>
                            <p:childTnLst>
                              <p:par>
                                <p:cTn id="1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00"/>
                            </p:stCondLst>
                            <p:childTnLst>
                              <p:par>
                                <p:cTn id="18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000"/>
                            </p:stCondLst>
                            <p:childTnLst>
                              <p:par>
                                <p:cTn id="1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500"/>
                            </p:stCondLst>
                            <p:childTnLst>
                              <p:par>
                                <p:cTn id="20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7000"/>
                            </p:stCondLst>
                            <p:childTnLst>
                              <p:par>
                                <p:cTn id="2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000"/>
                            </p:stCondLst>
                            <p:childTnLst>
                              <p:par>
                                <p:cTn id="2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500"/>
                            </p:stCondLst>
                            <p:childTnLst>
                              <p:par>
                                <p:cTn id="2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6000"/>
                            </p:stCondLst>
                            <p:childTnLst>
                              <p:par>
                                <p:cTn id="2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500"/>
                            </p:stCondLst>
                            <p:childTnLst>
                              <p:par>
                                <p:cTn id="26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  <p:bldP spid="43" grpId="0"/>
      <p:bldP spid="49" grpId="0"/>
      <p:bldP spid="57" grpId="0"/>
      <p:bldP spid="58" grpId="0"/>
      <p:bldP spid="59" grpId="0"/>
      <p:bldP spid="62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71" grpId="0"/>
      <p:bldP spid="72" grpId="0"/>
      <p:bldP spid="74" grpId="0"/>
      <p:bldP spid="75" grpId="0"/>
      <p:bldP spid="76" grpId="0"/>
      <p:bldP spid="77" grpId="0"/>
      <p:bldP spid="78" grpId="0"/>
      <p:bldP spid="79" grpId="0"/>
      <p:bldP spid="17" grpId="0" animBg="1"/>
      <p:bldP spid="8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179512" y="990600"/>
            <a:ext cx="8784976" cy="5678760"/>
          </a:xfrm>
          <a:prstGeom prst="roundRect">
            <a:avLst>
              <a:gd name="adj" fmla="val 292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Broadway" pitchFamily="8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85498" y="838200"/>
            <a:ext cx="69701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roadway" pitchFamily="82" charset="0"/>
              </a:rPr>
              <a:t>Kunci  kejayaan  </a:t>
            </a:r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roadway" pitchFamily="82" charset="0"/>
              </a:rPr>
              <a:t>M.L.M</a:t>
            </a:r>
          </a:p>
          <a:p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roadway" pitchFamily="82" charset="0"/>
              </a:rPr>
              <a:t>Adalah</a:t>
            </a:r>
            <a:endParaRPr lang="en-US" sz="4800" b="1" dirty="0">
              <a:ln w="50800"/>
              <a:solidFill>
                <a:schemeClr val="bg1">
                  <a:shade val="50000"/>
                </a:schemeClr>
              </a:solidFill>
              <a:latin typeface="Broadway" pitchFamily="82" charset="0"/>
            </a:endParaRPr>
          </a:p>
        </p:txBody>
      </p:sp>
      <p:sp>
        <p:nvSpPr>
          <p:cNvPr id="70" name="Down Arrow 69"/>
          <p:cNvSpPr/>
          <p:nvPr/>
        </p:nvSpPr>
        <p:spPr>
          <a:xfrm>
            <a:off x="1085498" y="2676324"/>
            <a:ext cx="484632" cy="188608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1" name="Down Arrow 70"/>
          <p:cNvSpPr/>
          <p:nvPr/>
        </p:nvSpPr>
        <p:spPr>
          <a:xfrm>
            <a:off x="7287768" y="2676324"/>
            <a:ext cx="484632" cy="18096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37" name="Picture 36" descr="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38200" y="2667000"/>
            <a:ext cx="7772400" cy="3748205"/>
            <a:chOff x="838200" y="2804995"/>
            <a:chExt cx="7772400" cy="3748205"/>
          </a:xfrm>
        </p:grpSpPr>
        <p:grpSp>
          <p:nvGrpSpPr>
            <p:cNvPr id="2" name="Group 38"/>
            <p:cNvGrpSpPr/>
            <p:nvPr/>
          </p:nvGrpSpPr>
          <p:grpSpPr>
            <a:xfrm>
              <a:off x="838200" y="2804995"/>
              <a:ext cx="7315200" cy="3733800"/>
              <a:chOff x="838200" y="2438400"/>
              <a:chExt cx="7315200" cy="3723571"/>
            </a:xfrm>
          </p:grpSpPr>
          <p:sp>
            <p:nvSpPr>
              <p:cNvPr id="40" name="Isosceles Triangle 39"/>
              <p:cNvSpPr/>
              <p:nvPr/>
            </p:nvSpPr>
            <p:spPr>
              <a:xfrm>
                <a:off x="1171289" y="2441809"/>
                <a:ext cx="3318426" cy="3044591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>
                <a:off x="4495800" y="2438400"/>
                <a:ext cx="3318426" cy="3044591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 flipV="1">
                <a:off x="2830502" y="2514599"/>
                <a:ext cx="3342060" cy="2971799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MY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rapezoid 42"/>
              <p:cNvSpPr/>
              <p:nvPr/>
            </p:nvSpPr>
            <p:spPr>
              <a:xfrm>
                <a:off x="838200" y="5482991"/>
                <a:ext cx="7315200" cy="678980"/>
              </a:xfrm>
              <a:prstGeom prst="trapezoid">
                <a:avLst>
                  <a:gd name="adj" fmla="val 46322"/>
                </a:avLst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1328928" y="5105400"/>
                <a:ext cx="64053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405128" y="4876800"/>
                <a:ext cx="61386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485900" y="4648200"/>
                <a:ext cx="5981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671828" y="4419600"/>
                <a:ext cx="56433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671828" y="4191000"/>
                <a:ext cx="56433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840658" y="3962401"/>
                <a:ext cx="524594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940098" y="3733800"/>
                <a:ext cx="51465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073114" y="3505200"/>
                <a:ext cx="47848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151934" y="3276600"/>
                <a:ext cx="470606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2286000" y="3048000"/>
                <a:ext cx="4419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395728" y="2819400"/>
                <a:ext cx="41574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2667000" y="2514600"/>
                <a:ext cx="4850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              MASA   1                           50</a:t>
                </a:r>
                <a:endParaRPr lang="en-MY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667000" y="2743200"/>
                <a:ext cx="4850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r>
                  <a:rPr 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   2                         100</a:t>
                </a:r>
                <a:endParaRPr lang="en-MY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667000" y="2971800"/>
                <a:ext cx="4850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  <a:r>
                  <a:rPr 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   3                         200</a:t>
                </a:r>
                <a:endParaRPr lang="en-MY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590800" y="3200400"/>
                <a:ext cx="4850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16                           4                         400</a:t>
                </a:r>
                <a:endParaRPr lang="en-MY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590800" y="3429000"/>
                <a:ext cx="4850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32                           5                         800</a:t>
                </a:r>
                <a:endParaRPr lang="en-MY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590800" y="3657600"/>
                <a:ext cx="4850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64                           6                       1,600</a:t>
                </a:r>
                <a:endParaRPr lang="en-MY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540842" y="3886200"/>
                <a:ext cx="4850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128                          7                       3,200</a:t>
                </a:r>
                <a:endParaRPr lang="en-MY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540842" y="4114800"/>
                <a:ext cx="4850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256                          8                       6,400</a:t>
                </a:r>
                <a:endParaRPr lang="en-MY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540842" y="4343400"/>
                <a:ext cx="4850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512                          9                     12,800</a:t>
                </a:r>
                <a:endParaRPr lang="en-MY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438400" y="4572000"/>
                <a:ext cx="4850558" cy="337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1024                         10                    25,600</a:t>
                </a:r>
                <a:endParaRPr lang="en-MY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Trapezoid 66"/>
              <p:cNvSpPr/>
              <p:nvPr/>
            </p:nvSpPr>
            <p:spPr>
              <a:xfrm>
                <a:off x="2819400" y="2441448"/>
                <a:ext cx="3364969" cy="73152"/>
              </a:xfrm>
              <a:prstGeom prst="trapezoi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9" name="Rectangle 68"/>
            <p:cNvSpPr/>
            <p:nvPr/>
          </p:nvSpPr>
          <p:spPr>
            <a:xfrm>
              <a:off x="2158331" y="5845314"/>
              <a:ext cx="482734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&gt; ZON KEJAYAAN </a:t>
              </a:r>
              <a:r>
                <a:rPr lang="en-US" sz="20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sym typeface="Wingdings" pitchFamily="2" charset="2"/>
                </a:rPr>
                <a:t>&lt;</a:t>
              </a:r>
              <a:endPara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endParaRPr>
            </a:p>
            <a:p>
              <a:pPr algn="ctr"/>
              <a:r>
                <a:rPr lang="en-US" sz="2000" b="1" cap="none" spc="0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* KEBEBASAN MASA &amp; KEWANGAN *</a:t>
              </a:r>
              <a:endParaRPr lang="en-US" sz="20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438400" y="5181600"/>
              <a:ext cx="48505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2048                         11                    51,200</a:t>
              </a:r>
              <a:endParaRPr lang="en-MY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24000" y="5452646"/>
              <a:ext cx="7086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Orang      4096                        12                   102,400  Pendapatan</a:t>
              </a:r>
              <a:endParaRPr lang="en-MY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825715" y="1524000"/>
            <a:ext cx="42514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50800"/>
                <a:solidFill>
                  <a:srgbClr val="FF0000"/>
                </a:solidFill>
                <a:latin typeface="Broadway" pitchFamily="82" charset="0"/>
              </a:rPr>
              <a:t>DUPLIKASI</a:t>
            </a:r>
            <a:endParaRPr lang="en-US" sz="5400" b="1" dirty="0">
              <a:ln w="50800"/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1422737"/>
            <a:ext cx="19062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roadway" pitchFamily="82" charset="0"/>
              </a:rPr>
              <a:t>…??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244240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8" grpId="0"/>
      <p:bldP spid="70" grpId="0" animBg="1"/>
      <p:bldP spid="71" grpId="0" animBg="1"/>
      <p:bldP spid="3" grpId="0"/>
      <p:bldP spid="5" grpId="0"/>
      <p:bldP spid="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1600200" y="2026725"/>
            <a:ext cx="6248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kern="10" dirty="0">
                <a:ln w="9525">
                  <a:solidFill>
                    <a:srgbClr val="3B3B3B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+mn-cs"/>
              </a:rPr>
              <a:t>Buat Keputusan Anda . . </a:t>
            </a:r>
            <a:r>
              <a:rPr lang="en-US" sz="3600" kern="10" dirty="0" smtClean="0">
                <a:ln w="9525">
                  <a:solidFill>
                    <a:srgbClr val="3B3B3B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+mn-cs"/>
              </a:rPr>
              <a:t>.!</a:t>
            </a:r>
            <a:endParaRPr lang="en-US" sz="3600" kern="10" dirty="0">
              <a:ln w="9525">
                <a:solidFill>
                  <a:srgbClr val="3B3B3B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+mn-cs"/>
            </a:endParaRPr>
          </a:p>
        </p:txBody>
      </p: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1600200" y="1036125"/>
            <a:ext cx="6248400" cy="762000"/>
            <a:chOff x="432" y="192"/>
            <a:chExt cx="3936" cy="480"/>
          </a:xfrm>
        </p:grpSpPr>
        <p:sp>
          <p:nvSpPr>
            <p:cNvPr id="17" name="WordArt 6"/>
            <p:cNvSpPr>
              <a:spLocks noChangeArrowheads="1" noChangeShapeType="1" noTextEdit="1"/>
            </p:cNvSpPr>
            <p:nvPr/>
          </p:nvSpPr>
          <p:spPr bwMode="auto">
            <a:xfrm>
              <a:off x="432" y="192"/>
              <a:ext cx="100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kern="10" dirty="0">
                  <a:ln w="9525">
                    <a:solidFill>
                      <a:srgbClr val="FFCC66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/>
                  <a:cs typeface="+mn-cs"/>
                </a:rPr>
                <a:t>STOP</a:t>
              </a:r>
            </a:p>
          </p:txBody>
        </p:sp>
        <p:sp>
          <p:nvSpPr>
            <p:cNvPr id="18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536" y="384"/>
              <a:ext cx="283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kern="10" dirty="0">
                  <a:ln w="9525">
                    <a:solidFill>
                      <a:srgbClr val="FFCC66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/>
                  <a:cs typeface="+mn-cs"/>
                </a:rPr>
                <a:t>sampai di sini SAHAJA.</a:t>
              </a:r>
            </a:p>
          </p:txBody>
        </p:sp>
      </p:grpSp>
      <p:pic>
        <p:nvPicPr>
          <p:cNvPr id="19" name="Picture 18" descr="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  <p:pic>
        <p:nvPicPr>
          <p:cNvPr id="20" name="Picture 19" descr="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8697" y="3017325"/>
            <a:ext cx="3044103" cy="10500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8482" y="2743200"/>
            <a:ext cx="1840118" cy="1819672"/>
          </a:xfrm>
          <a:prstGeom prst="rect">
            <a:avLst/>
          </a:prstGeom>
        </p:spPr>
      </p:pic>
      <p:pic>
        <p:nvPicPr>
          <p:cNvPr id="22" name="Picture 21" descr="stop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00" y="5251517"/>
            <a:ext cx="1943100" cy="153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1038225" y="4541325"/>
            <a:ext cx="73437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+mn-cs"/>
              </a:rPr>
              <a:t>YES OR YES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04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066800"/>
            <a:ext cx="8458200" cy="5375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1101516"/>
            <a:ext cx="5334000" cy="43848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logo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209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3800" y="953155"/>
            <a:ext cx="51054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INGAT..!!</a:t>
            </a:r>
            <a:endParaRPr lang="en-MY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MY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Jika</a:t>
            </a:r>
            <a:r>
              <a:rPr lang="en-M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Anda</a:t>
            </a:r>
            <a:r>
              <a:rPr lang="en-M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dilahirkan</a:t>
            </a:r>
            <a:r>
              <a:rPr lang="en-M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MY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iskin</a:t>
            </a:r>
            <a:r>
              <a:rPr lang="en-M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MY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MY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M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bukan</a:t>
            </a:r>
            <a:r>
              <a:rPr lang="en-M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salah</a:t>
            </a:r>
            <a:r>
              <a:rPr lang="en-M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Anda</a:t>
            </a:r>
            <a:r>
              <a:rPr lang="en-M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en-MY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Tapi</a:t>
            </a:r>
            <a:r>
              <a:rPr lang="en-M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jika</a:t>
            </a:r>
            <a:r>
              <a:rPr lang="en-M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Anda</a:t>
            </a:r>
            <a:r>
              <a:rPr lang="en-M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Mati</a:t>
            </a:r>
            <a:r>
              <a:rPr lang="en-M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M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keadaaan</a:t>
            </a:r>
            <a:r>
              <a:rPr lang="en-M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MY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iskin</a:t>
            </a:r>
            <a:r>
              <a:rPr lang="en-M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MY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MY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MY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kesalahan</a:t>
            </a:r>
            <a:r>
              <a:rPr lang="en-MY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Anda</a:t>
            </a:r>
            <a:r>
              <a:rPr lang="en-MY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MY" sz="2800" dirty="0">
              <a:solidFill>
                <a:schemeClr val="bg1"/>
              </a:solidFill>
            </a:endParaRPr>
          </a:p>
          <a:p>
            <a:r>
              <a:rPr lang="en-MY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born poor, it’s not your mistake. But if you die poor, it’s your mistake</a:t>
            </a:r>
            <a:r>
              <a:rPr lang="en-MY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Bill Gates</a:t>
            </a:r>
            <a:r>
              <a:rPr lang="en-US" sz="2800" i="1" dirty="0" smtClean="0">
                <a:solidFill>
                  <a:srgbClr val="FFFF00"/>
                </a:solidFill>
              </a:rPr>
              <a:t>.</a:t>
            </a:r>
            <a:endParaRPr lang="en-MY" sz="28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676401"/>
            <a:ext cx="3006133" cy="4191000"/>
          </a:xfrm>
          <a:prstGeom prst="rect">
            <a:avLst/>
          </a:prstGeom>
        </p:spPr>
      </p:pic>
      <p:pic>
        <p:nvPicPr>
          <p:cNvPr id="5" name="Picture 4" descr="log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15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Microsoft\Windows\Temporary Internet Files\Content.IE5\JFM5WOLH\MP90038541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10" y="0"/>
            <a:ext cx="9171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971800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Bauhaus 93" pitchFamily="82" charset="0"/>
                <a:cs typeface="Mongolian Baiti" pitchFamily="66" charset="0"/>
              </a:rPr>
              <a:t>TERIMA KASIH</a:t>
            </a:r>
            <a:endParaRPr lang="en-US" sz="80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Bauhaus 93" pitchFamily="82" charset="0"/>
              <a:cs typeface="Mongolian Baiti" pitchFamily="66" charset="0"/>
            </a:endParaRPr>
          </a:p>
        </p:txBody>
      </p:sp>
      <p:pic>
        <p:nvPicPr>
          <p:cNvPr id="4" name="Picture 3" descr="log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75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165033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64225"/>
            <a:ext cx="6019800" cy="4170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ectangle 9"/>
          <p:cNvSpPr/>
          <p:nvPr/>
        </p:nvSpPr>
        <p:spPr>
          <a:xfrm>
            <a:off x="140481" y="5325070"/>
            <a:ext cx="8853256" cy="8771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1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http</a:t>
            </a:r>
            <a:r>
              <a:rPr lang="en-US" sz="51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://great-hdn.weebly.com</a:t>
            </a:r>
            <a:endParaRPr lang="en-US" sz="51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93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001" y="1295400"/>
            <a:ext cx="8658225" cy="53435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1441664"/>
            <a:ext cx="1143000" cy="53953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1200" y="1143000"/>
            <a:ext cx="14029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Broadway" pitchFamily="82" charset="0"/>
              </a:rPr>
              <a:t>HQ</a:t>
            </a:r>
            <a:endParaRPr lang="en-US" sz="6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Broadway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634425"/>
            <a:ext cx="58769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doni MT Black" pitchFamily="18" charset="0"/>
              </a:rPr>
              <a:t>Ibupejabat HD Network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00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ownloads\Dr,Nuur.png"/>
          <p:cNvPicPr>
            <a:picLocks noChangeAspect="1" noChangeArrowheads="1"/>
          </p:cNvPicPr>
          <p:nvPr/>
        </p:nvPicPr>
        <p:blipFill>
          <a:blip r:embed="rId2" cstate="print"/>
          <a:srcRect r="69200" b="23333"/>
          <a:stretch>
            <a:fillRect/>
          </a:stretch>
        </p:blipFill>
        <p:spPr bwMode="auto">
          <a:xfrm>
            <a:off x="152400" y="1295400"/>
            <a:ext cx="2295938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2667000" y="2382083"/>
            <a:ext cx="6172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 pengalaman dan kepakaran yang beliau terokai, beliau telah menerajui Annuur Health &amp; Beauty Clinic, ADH Care Sdn. Bhd, Neoveau Vous Clinic dan telah dilantik sebagai Pakar Perunding Kesihatan dan Kecantikan di beberapa syarikat seperti Lifecode Resources, Sdn. Bhd, Adamaya Marketing Sdn. Bhd, </a:t>
            </a:r>
            <a:r>
              <a:rPr lang="en-US" b="1" dirty="0" err="1" smtClean="0"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Reena’s</a:t>
            </a:r>
            <a:r>
              <a:rPr lang="en-US" b="1" dirty="0" smtClean="0"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Cosmetic Sdn. Bhd, dll</a:t>
            </a:r>
            <a:r>
              <a:rPr lang="en-US" b="1" dirty="0" smtClean="0"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b="1" dirty="0"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Beliau juga turut terlibat dalam kajian dan penghasilan beberapa </a:t>
            </a:r>
            <a:r>
              <a:rPr lang="en-US" b="1" dirty="0" err="1"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</a:t>
            </a:r>
            <a:r>
              <a:rPr lang="en-US" b="1" dirty="0"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kesihatan dan kecantikan dan bekerjasama dengan pakar-pakar dalam bidang berkenaan untuk terus berdaya saing dan kali ini bergabung dengan High Dimension Network untuk </a:t>
            </a:r>
            <a:r>
              <a:rPr lang="en-US" b="1" dirty="0" err="1"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</a:t>
            </a:r>
            <a:r>
              <a:rPr lang="en-US" b="1" dirty="0"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kesihatan dan </a:t>
            </a:r>
            <a:r>
              <a:rPr lang="en-US" b="1" dirty="0" smtClean="0"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kecantikan.</a:t>
            </a:r>
            <a:endParaRPr lang="en-US" b="1" dirty="0"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 descr="log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  <p:sp>
        <p:nvSpPr>
          <p:cNvPr id="15" name="Snip Diagonal Corner Rectangle 14"/>
          <p:cNvSpPr/>
          <p:nvPr/>
        </p:nvSpPr>
        <p:spPr>
          <a:xfrm>
            <a:off x="1905000" y="228600"/>
            <a:ext cx="7086600" cy="685800"/>
          </a:xfrm>
          <a:prstGeom prst="snip2DiagRect">
            <a:avLst>
              <a:gd name="adj1" fmla="val 50000"/>
              <a:gd name="adj2" fmla="val 877"/>
            </a:avLst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FORMULATED PRODUCT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777582"/>
            <a:ext cx="2295938" cy="2873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2692737" y="1438870"/>
            <a:ext cx="2946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NUUR MOHAMED.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CONSULTANT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 NETWORK.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73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entationPro_FreeSampl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8686800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898848" y="3886200"/>
            <a:ext cx="6559352" cy="967545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CABARAN KEWANGAN</a:t>
            </a:r>
            <a:endParaRPr kumimoji="0" lang="en-US" sz="5400" b="1" i="0" u="none" strike="noStrike" kern="1200" cap="all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5" name="Picture 4" descr="PPP_CSPHE_CLP_SphereA_Oran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4375" y="4752368"/>
            <a:ext cx="290513" cy="24591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5204655"/>
            <a:ext cx="5334000" cy="96754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normalizeH="0" baseline="0" noProof="0" dirty="0" smtClean="0">
                <a:ln w="1800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LAPORAN KHAS</a:t>
            </a:r>
            <a:endParaRPr kumimoji="0" lang="en-US" sz="4800" b="1" i="0" u="none" strike="noStrike" kern="1200" normalizeH="0" baseline="0" noProof="0" dirty="0">
              <a:ln w="18000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miter lim="800000"/>
              </a:ln>
              <a:noFill/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9" name="Picture 2" descr="D:\misk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908" r="1669" b="26543"/>
          <a:stretch>
            <a:fillRect/>
          </a:stretch>
        </p:blipFill>
        <p:spPr bwMode="auto">
          <a:xfrm>
            <a:off x="4572000" y="1371600"/>
            <a:ext cx="38100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9" descr="auto correct sc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4" t="6560" r="5438" b="17740"/>
          <a:stretch>
            <a:fillRect/>
          </a:stretch>
        </p:blipFill>
        <p:spPr bwMode="auto">
          <a:xfrm>
            <a:off x="715844" y="1392559"/>
            <a:ext cx="3779956" cy="2341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 descr="logo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946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11111E-6 -1.12858E-6 L 0.02986 0.07955 L 0.05538 -0.15888 L 0.0941 0.12927 L 0.1224 -0.08534 L 0.12986 -0.0636 L 0.14636 -0.10523 L 0.18212 0.12141 L 0.21493 -0.21069 L 0.24792 0.06776 L 0.2717 -0.05759 L 0.28507 0.03376 L 0.31649 -0.10731 L 0.34792 0.23473 L 0.38368 -0.15102 L 0.41059 0.04972 L 0.43143 -0.02382 L 0.44479 0.0636 L 0.4717 -0.10523 L 0.51806 0.2685 L 0.54479 -0.24653 L 0.57465 0.05781 L 0.59566 -0.00394 L 0.59861 0.01989 L 0.60903 -0.01573 L 0.6224 0.03376 L 0.63143 -0.01781 L 1.06719 -0.01781 L 1.06719 0.32215 L -0.01042 0.32215 L -1.11111E-6 -1.12858E-6 Z " pathEditMode="relative" ptsTypes="AAAAAAAAAAAAAAAAAAAAAAAAAAAAAAA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Pj017888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848600" cy="52578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400"/>
            <a:ext cx="4495800" cy="141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841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http://blog.justanswer.com/wp-content/uploads/2010/11/Happy-Family-on-Couch-300x1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8194" y="3810000"/>
            <a:ext cx="4028606" cy="2810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F:\hard disk\RM5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1"/>
            <a:ext cx="4038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lh4.ggpht.com/_yW1rgSJLkxM/S5z90bo-txI/AAAAAAAAAT4/tGtZ9mMwBhU/2792046546_9053e98c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2" y="1219200"/>
            <a:ext cx="3886198" cy="2279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1.bp.blogspot.com/_uGCoghnCSws/TME0bqQn2yI/AAAAAAAAAB4/TemhTlBHJws/s1600/Luxury+house+(8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637" y="3834460"/>
            <a:ext cx="3897763" cy="2794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70150"/>
            <a:ext cx="1447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7301" y="6096000"/>
            <a:ext cx="152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96000"/>
            <a:ext cx="12954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95400" y="6019800"/>
            <a:ext cx="1650156" cy="37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57201" y="3065721"/>
            <a:ext cx="33527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KERETA MEWAH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" name="Picture 11" descr="logo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598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t2.gstatic.com/images?q=tbn:ANd9GcQGVx5akrKSC4P3szPl3VK2tHhL0rXI5puSSp-0oWjDMgnu9efks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8056"/>
            <a:ext cx="799288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4114800" cy="78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63928"/>
            <a:ext cx="1749704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371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1001</TotalTime>
  <Words>1189</Words>
  <Application>Microsoft Office PowerPoint</Application>
  <PresentationFormat>On-screen Show (4:3)</PresentationFormat>
  <Paragraphs>330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Technic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Bagaimana memperolehi RM1500 dalam  masa 4 hari bermodalkan RM98/RM110.?</vt:lpstr>
      <vt:lpstr>Slide 32</vt:lpstr>
      <vt:lpstr>Slide 33</vt:lpstr>
      <vt:lpstr>Slide 34</vt:lpstr>
      <vt:lpstr>Slide 35</vt:lpstr>
      <vt:lpstr>TERIMA KASIH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</cp:lastModifiedBy>
  <cp:revision>131</cp:revision>
  <dcterms:created xsi:type="dcterms:W3CDTF">2013-08-13T17:01:56Z</dcterms:created>
  <dcterms:modified xsi:type="dcterms:W3CDTF">2013-10-18T11:00:47Z</dcterms:modified>
</cp:coreProperties>
</file>